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4" r:id="rId2"/>
    <p:sldId id="443" r:id="rId3"/>
    <p:sldId id="401" r:id="rId4"/>
    <p:sldId id="378" r:id="rId5"/>
    <p:sldId id="439" r:id="rId6"/>
    <p:sldId id="402" r:id="rId7"/>
    <p:sldId id="440" r:id="rId8"/>
    <p:sldId id="441" r:id="rId9"/>
    <p:sldId id="442" r:id="rId10"/>
    <p:sldId id="408" r:id="rId11"/>
    <p:sldId id="404" r:id="rId12"/>
    <p:sldId id="444" r:id="rId13"/>
    <p:sldId id="446" r:id="rId14"/>
    <p:sldId id="445" r:id="rId15"/>
    <p:sldId id="381" r:id="rId16"/>
    <p:sldId id="447" r:id="rId17"/>
    <p:sldId id="448" r:id="rId18"/>
    <p:sldId id="449" r:id="rId19"/>
    <p:sldId id="427" r:id="rId20"/>
  </p:sldIdLst>
  <p:sldSz cx="12192000" cy="6858000"/>
  <p:notesSz cx="6800850" cy="9931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74">
          <p15:clr>
            <a:srgbClr val="A4A3A4"/>
          </p15:clr>
        </p15:guide>
        <p15:guide id="2" orient="horz" pos="3909">
          <p15:clr>
            <a:srgbClr val="A4A3A4"/>
          </p15:clr>
        </p15:guide>
        <p15:guide id="3" orient="horz" pos="1273">
          <p15:clr>
            <a:srgbClr val="A4A3A4"/>
          </p15:clr>
        </p15:guide>
        <p15:guide id="4" orient="horz" pos="2790">
          <p15:clr>
            <a:srgbClr val="A4A3A4"/>
          </p15:clr>
        </p15:guide>
        <p15:guide id="5" pos="390">
          <p15:clr>
            <a:srgbClr val="A4A3A4"/>
          </p15:clr>
        </p15:guide>
        <p15:guide id="6" pos="7189">
          <p15:clr>
            <a:srgbClr val="A4A3A4"/>
          </p15:clr>
        </p15:guide>
        <p15:guide id="7" pos="1045">
          <p15:clr>
            <a:srgbClr val="A4A3A4"/>
          </p15:clr>
        </p15:guide>
        <p15:guide id="8" pos="6613">
          <p15:clr>
            <a:srgbClr val="A4A3A4"/>
          </p15:clr>
        </p15:guide>
        <p15:guide id="9" pos="3839">
          <p15:clr>
            <a:srgbClr val="A4A3A4"/>
          </p15:clr>
        </p15:guide>
        <p15:guide id="10" pos="728">
          <p15:clr>
            <a:srgbClr val="A4A3A4"/>
          </p15:clr>
        </p15:guide>
        <p15:guide id="11" pos="4336">
          <p15:clr>
            <a:srgbClr val="A4A3A4"/>
          </p15:clr>
        </p15:guide>
        <p15:guide id="12" pos="39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00"/>
    <a:srgbClr val="0000FF"/>
    <a:srgbClr val="0066CC"/>
    <a:srgbClr val="0099FF"/>
    <a:srgbClr val="3366FF"/>
    <a:srgbClr val="1B2911"/>
    <a:srgbClr val="5CB1FE"/>
    <a:srgbClr val="FF0066"/>
    <a:srgbClr val="FFCCCC"/>
    <a:srgbClr val="01427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67" autoAdjust="0"/>
    <p:restoredTop sz="94660" autoAdjust="0"/>
  </p:normalViewPr>
  <p:slideViewPr>
    <p:cSldViewPr snapToGrid="0">
      <p:cViewPr>
        <p:scale>
          <a:sx n="60" d="100"/>
          <a:sy n="60" d="100"/>
        </p:scale>
        <p:origin x="-1836" y="-1224"/>
      </p:cViewPr>
      <p:guideLst>
        <p:guide orient="horz" pos="1074"/>
        <p:guide orient="horz" pos="3909"/>
        <p:guide orient="horz" pos="1273"/>
        <p:guide orient="horz" pos="2790"/>
        <p:guide pos="390"/>
        <p:guide pos="7189"/>
        <p:guide pos="1045"/>
        <p:guide pos="6613"/>
        <p:guide pos="3839"/>
        <p:guide pos="728"/>
        <p:guide pos="4336"/>
        <p:guide pos="391"/>
      </p:guideLst>
    </p:cSldViewPr>
  </p:slideViewPr>
  <p:outlineViewPr>
    <p:cViewPr>
      <p:scale>
        <a:sx n="33" d="100"/>
        <a:sy n="33" d="100"/>
      </p:scale>
      <p:origin x="0" y="2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978"/>
    </p:cViewPr>
  </p:sorterViewPr>
  <p:notesViewPr>
    <p:cSldViewPr snapToGrid="0">
      <p:cViewPr varScale="1">
        <p:scale>
          <a:sx n="89" d="100"/>
          <a:sy n="89" d="100"/>
        </p:scale>
        <p:origin x="-3846" y="-120"/>
      </p:cViewPr>
      <p:guideLst>
        <p:guide orient="horz" pos="3128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2241" y="0"/>
            <a:ext cx="2947035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7A4700C-F9BA-4C63-B9A3-C8D067420519}" type="datetimeFigureOut">
              <a:rPr lang="ru-RU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7035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2241" y="9433106"/>
            <a:ext cx="2947035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EE92E2-1022-40C1-B002-C921BCF86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0345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2241" y="0"/>
            <a:ext cx="2947035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970FE-D0A6-4276-B09E-7A94081490E7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085" y="4717415"/>
            <a:ext cx="544068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7035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2241" y="9433106"/>
            <a:ext cx="2947035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65A32-FD40-4146-AAF8-2D97A825A3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3672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7F2DC-D97B-4879-92AD-92E8CF7B060B}" type="datetimeFigureOut">
              <a:rPr lang="ru-RU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2A20A-FC25-407E-A6AB-2BD83A685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56AAC-53B8-4E72-92D3-D6A86DD53438}" type="datetimeFigureOut">
              <a:rPr lang="ru-RU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42DD7-1001-4284-98E4-52CF58416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6966C-FFD9-4327-BE12-7D03C7CDA5F0}" type="datetimeFigureOut">
              <a:rPr lang="ru-RU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19346-5D14-4691-AABA-EF80369C0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4684E-87CA-4E07-8C05-F642F40F1CB2}" type="datetimeFigureOut">
              <a:rPr lang="ru-RU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F25D9-DDDD-4B07-B2F9-99C832AC2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1D088-7BDC-48F7-BF82-7339B41ED697}" type="datetimeFigureOut">
              <a:rPr lang="ru-RU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E113D-E615-4759-917D-15D0C1C81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559C1-8116-41F9-87DA-4311ACE3EEE1}" type="datetimeFigureOut">
              <a:rPr lang="ru-RU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497BB-E07C-4FC1-8803-326FD2DDA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0A26E-9C91-4374-B81D-712739E47763}" type="datetimeFigureOut">
              <a:rPr lang="ru-RU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C7916-5634-4921-BF17-FE4EF9188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6F2F4-61F8-4236-8DEC-32623A5494CF}" type="datetimeFigureOut">
              <a:rPr lang="ru-RU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2F309-AFB7-4D3E-9931-A2D0AF58D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EDD47-4F2F-4B65-82D1-D15B7327AEC6}" type="datetimeFigureOut">
              <a:rPr lang="ru-RU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6503E-60CF-41E3-9B00-B36544B76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46A26-4C1C-4A29-A9E5-99969AE9A744}" type="datetimeFigureOut">
              <a:rPr lang="ru-RU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BD912-F93C-49C6-A869-8AAE9C39A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1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59270-5011-4650-AB99-D392EEE441CF}" type="datetimeFigureOut">
              <a:rPr lang="ru-RU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30961-CA21-41B9-B3CA-276FABFF0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FE3128-7008-4175-A0CD-80FC15936EAE}" type="datetimeFigureOut">
              <a:rPr lang="ru-RU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78E48D-C485-4995-B798-C55E52A91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28" descr="триколор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63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Блок-схема: процесс 9"/>
          <p:cNvSpPr/>
          <p:nvPr/>
        </p:nvSpPr>
        <p:spPr>
          <a:xfrm>
            <a:off x="651271" y="298493"/>
            <a:ext cx="10838658" cy="2635207"/>
          </a:xfrm>
          <a:prstGeom prst="flowChartProcess">
            <a:avLst/>
          </a:prstGeom>
          <a:gradFill flip="none" rotWithShape="1">
            <a:gsLst>
              <a:gs pos="0">
                <a:srgbClr val="00B0F0"/>
              </a:gs>
              <a:gs pos="48000">
                <a:srgbClr val="0070C0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7" y="419100"/>
            <a:ext cx="9772651" cy="2343150"/>
          </a:xfrm>
          <a:effectLst>
            <a:outerShdw blurRad="38100" dist="25400" dir="5400000" algn="t" rotWithShape="0">
              <a:prstClr val="black">
                <a:alpha val="35000"/>
              </a:prstClr>
            </a:outerShdw>
          </a:effectLst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altLang="ru-RU" sz="3600" spc="300" dirty="0" smtClean="0">
                <a:solidFill>
                  <a:schemeClr val="bg1"/>
                </a:solidFill>
                <a:latin typeface="Impact" panose="020B0806030902050204" pitchFamily="34" charset="0"/>
                <a:cs typeface="Tahoma" pitchFamily="34" charset="0"/>
              </a:rPr>
              <a:t>Дуальное обучение в системе подготовки специалистов среднего звена в области культуры и искусства (на примере ГБПОУ СКИК) </a:t>
            </a:r>
          </a:p>
        </p:txBody>
      </p:sp>
      <p:sp>
        <p:nvSpPr>
          <p:cNvPr id="27" name="Овал 26"/>
          <p:cNvSpPr/>
          <p:nvPr/>
        </p:nvSpPr>
        <p:spPr>
          <a:xfrm>
            <a:off x="4165602" y="5164140"/>
            <a:ext cx="3979863" cy="1601787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34000"/>
                </a:schemeClr>
              </a:gs>
              <a:gs pos="53000">
                <a:schemeClr val="tx1">
                  <a:lumMod val="95000"/>
                  <a:lumOff val="5000"/>
                  <a:alpha val="11000"/>
                </a:schemeClr>
              </a:gs>
              <a:gs pos="100000">
                <a:srgbClr val="4C4C4C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72966" y="5965033"/>
            <a:ext cx="11719034" cy="892967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8000">
                <a:srgbClr val="0070C0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2400" b="1" dirty="0"/>
              <a:t>Докладчик: </a:t>
            </a:r>
            <a:r>
              <a:rPr lang="ru-RU" sz="2400" b="1" dirty="0" err="1" smtClean="0"/>
              <a:t>Алмаева</a:t>
            </a:r>
            <a:r>
              <a:rPr lang="ru-RU" sz="2400" b="1" dirty="0" smtClean="0"/>
              <a:t> Татьяна Васильевна, </a:t>
            </a:r>
            <a:endParaRPr lang="ru-RU" sz="2400" b="1" dirty="0"/>
          </a:p>
          <a:p>
            <a:r>
              <a:rPr lang="ru-RU" sz="2400" b="1" dirty="0"/>
              <a:t>директор ГБПОУ </a:t>
            </a:r>
            <a:r>
              <a:rPr lang="ru-RU" sz="2400" b="1" dirty="0" smtClean="0"/>
              <a:t> СКИК</a:t>
            </a:r>
            <a:endParaRPr lang="ru-RU" sz="2400" b="1" dirty="0"/>
          </a:p>
        </p:txBody>
      </p:sp>
      <p:pic>
        <p:nvPicPr>
          <p:cNvPr id="48130" name="Picture 2" descr="https://szr-coll-isk.ru/sveden/vacant/7%D0%BE%D0%B2%D0%B8%D1%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0" y="3009900"/>
            <a:ext cx="4229100" cy="2895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1" name="Picture 3" descr="IMG_26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2950" y="3105150"/>
            <a:ext cx="3533775" cy="2838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2" name="Picture 4" descr="sc00012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91450" y="3162300"/>
            <a:ext cx="3467100" cy="2600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процесс 6"/>
          <p:cNvSpPr/>
          <p:nvPr/>
        </p:nvSpPr>
        <p:spPr>
          <a:xfrm>
            <a:off x="333828" y="152400"/>
            <a:ext cx="11734800" cy="1281824"/>
          </a:xfrm>
          <a:prstGeom prst="flowChartProcess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spc="200" dirty="0" smtClean="0"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Процесс подготовки специалиста в области культуры и искусства</a:t>
            </a:r>
            <a:endParaRPr lang="ru-RU" sz="4000" spc="200" dirty="0">
              <a:solidFill>
                <a:schemeClr val="bg1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9186" y="1647404"/>
            <a:ext cx="120028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ü"/>
            </a:pPr>
            <a:r>
              <a:rPr lang="ru-RU" sz="3600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начинается</a:t>
            </a:r>
            <a:r>
              <a:rPr lang="ru-RU" sz="3600" dirty="0" smtClean="0">
                <a:solidFill>
                  <a:srgbClr val="0066CC"/>
                </a:solidFill>
                <a:latin typeface="Impact" pitchFamily="34" charset="0"/>
                <a:cs typeface="Times New Roman" pitchFamily="18" charset="0"/>
              </a:rPr>
              <a:t> с полного погружения студента в профессию через реализацию исполнительской деятельности и предопределяет характер подготовки профессиональных кадров</a:t>
            </a:r>
            <a:endParaRPr lang="ru-RU" sz="3600" dirty="0">
              <a:solidFill>
                <a:srgbClr val="0066CC"/>
              </a:solidFill>
              <a:latin typeface="Impact" pitchFamily="34" charset="0"/>
              <a:cs typeface="Times New Roman" pitchFamily="18" charset="0"/>
            </a:endParaRPr>
          </a:p>
        </p:txBody>
      </p:sp>
      <p:pic>
        <p:nvPicPr>
          <p:cNvPr id="95234" name="Picture 2" descr="Zdjęc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99712"/>
            <a:ext cx="3794781" cy="2758287"/>
          </a:xfrm>
          <a:prstGeom prst="rect">
            <a:avLst/>
          </a:prstGeom>
          <a:noFill/>
        </p:spPr>
      </p:pic>
      <p:pic>
        <p:nvPicPr>
          <p:cNvPr id="95236" name="Picture 4" descr="https://sun9-26.userapi.com/c846420/v846420969/2c2ea/ZmTgk4WE8b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5954" y="4020207"/>
            <a:ext cx="4036046" cy="28377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882672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/>
          <a:srcRect l="31810" t="24674" r="27500" b="18161"/>
          <a:stretch>
            <a:fillRect/>
          </a:stretch>
        </p:blipFill>
        <p:spPr bwMode="auto">
          <a:xfrm>
            <a:off x="5486400" y="1087820"/>
            <a:ext cx="6369269" cy="577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441434" y="1094628"/>
            <a:ext cx="44931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srgbClr val="0066CC"/>
                </a:solidFill>
                <a:latin typeface="Impact" pitchFamily="34" charset="0"/>
                <a:cs typeface="Times New Roman" pitchFamily="18" charset="0"/>
              </a:rPr>
              <a:t>Развитие </a:t>
            </a:r>
            <a:r>
              <a:rPr lang="ru-RU" sz="3000" dirty="0" smtClean="0">
                <a:solidFill>
                  <a:srgbClr val="0066CC"/>
                </a:solidFill>
                <a:latin typeface="Impact" pitchFamily="34" charset="0"/>
                <a:cs typeface="Times New Roman" pitchFamily="18" charset="0"/>
              </a:rPr>
              <a:t>наставничества</a:t>
            </a:r>
            <a:r>
              <a:rPr lang="ru-RU" sz="3000" dirty="0" smtClean="0">
                <a:solidFill>
                  <a:srgbClr val="0066CC"/>
                </a:solidFill>
                <a:latin typeface="Impact" pitchFamily="34" charset="0"/>
                <a:cs typeface="Times New Roman" pitchFamily="18" charset="0"/>
              </a:rPr>
              <a:t>, дуального обучения позволяет оптимизировать «привлечение» представителей работодателя для согласования программ подготовки специалистов среднего звен</a:t>
            </a:r>
            <a:r>
              <a:rPr lang="ru-RU" sz="2800" dirty="0" smtClean="0">
                <a:solidFill>
                  <a:srgbClr val="0066CC"/>
                </a:solidFill>
                <a:latin typeface="Impact" pitchFamily="34" charset="0"/>
                <a:cs typeface="Times New Roman" pitchFamily="18" charset="0"/>
              </a:rPr>
              <a:t>а</a:t>
            </a: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378372" y="110065"/>
            <a:ext cx="11256579" cy="867397"/>
          </a:xfrm>
          <a:prstGeom prst="flowChartProcess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600" spc="200" dirty="0" smtClean="0"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Разработка программ подготовки специалистов</a:t>
            </a:r>
            <a:endParaRPr lang="ru-RU" sz="3600" spc="200" dirty="0">
              <a:solidFill>
                <a:schemeClr val="bg1"/>
              </a:solidFill>
              <a:latin typeface="Impac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6007313"/>
      </p:ext>
    </p:extLst>
  </p:cSld>
  <p:clrMapOvr>
    <a:masterClrMapping/>
  </p:clrMapOvr>
  <p:transition advClick="0" advTm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gray">
          <a:xfrm>
            <a:off x="0" y="2017714"/>
            <a:ext cx="12192000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242" name="Picture 2" descr="Картинки по запросу лупа глаз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100000" l="0" r="100000">
                        <a14:foregroundMark x1="47942" y1="10435" x2="47942" y2="10435"/>
                        <a14:foregroundMark x1="52785" y1="7609" x2="52785" y2="7609"/>
                        <a14:foregroundMark x1="54722" y1="10435" x2="54722" y2="10435"/>
                        <a14:foregroundMark x1="68039" y1="40652" x2="68039" y2="40652"/>
                        <a14:foregroundMark x1="73123" y1="37174" x2="73123" y2="37174"/>
                        <a14:foregroundMark x1="55448" y1="10000" x2="55448" y2="10000"/>
                        <a14:foregroundMark x1="54237" y1="8261" x2="54237" y2="8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939" y="1552548"/>
            <a:ext cx="2826139" cy="31477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i99.beon.ru/img0.joyreactor.cc/pics/comment/%25D1%2580%25D0%25B5%25D0%25B0%25D0%25BA%25D1%2582%25D0%25BE%25D1%2580-%25D0%25BF%25D0%25BE%25D0%25B7%25D0%25BD%25D0%25B0%25D0%25B2%25D0%25B0%25D1%2582%25D0%25B5%25D0%25BB%25D1%258C%25D0%25BD%25D1%258B%25D0%25B9-FULL-HD-%25D0%25BF%25D0%25B5%25D1%2581%25D0%25BE%25D1%2587%25D0%25BD%25D0%25B8%25D1%2586%25D0%25B0-78795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670" y="1616804"/>
            <a:ext cx="5762408" cy="4502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0"/>
          <p:cNvSpPr/>
          <p:nvPr/>
        </p:nvSpPr>
        <p:spPr>
          <a:xfrm>
            <a:off x="3322381" y="3269005"/>
            <a:ext cx="4418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Выявление </a:t>
            </a:r>
            <a:r>
              <a:rPr lang="ru-RU" sz="3600" dirty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квалификационных дефицитов</a:t>
            </a:r>
            <a:endParaRPr lang="en-US" sz="3600" dirty="0">
              <a:solidFill>
                <a:srgbClr val="C00000"/>
              </a:solidFill>
              <a:latin typeface="Impact" pitchFamily="34" charset="0"/>
              <a:cs typeface="Times New Roman" pitchFamily="18" charset="0"/>
            </a:endParaRPr>
          </a:p>
        </p:txBody>
      </p:sp>
      <p:pic>
        <p:nvPicPr>
          <p:cNvPr id="10248" name="Picture 8" descr="http://therealestatetrainer.com/wp-content/uploads/2014/12/Realtor-Database-Contact-Pl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867" y="2044019"/>
            <a:ext cx="2042962" cy="13607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Картинки по запросу ГБУЗ СО СГБ №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109" y="3009503"/>
            <a:ext cx="1423891" cy="1423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Блок-схема: процесс 9"/>
          <p:cNvSpPr/>
          <p:nvPr/>
        </p:nvSpPr>
        <p:spPr>
          <a:xfrm>
            <a:off x="268014" y="268014"/>
            <a:ext cx="11719034" cy="968212"/>
          </a:xfrm>
          <a:prstGeom prst="flowChartProcess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spc="200" dirty="0" smtClean="0"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Реализация модели дуального обучения</a:t>
            </a:r>
            <a:endParaRPr lang="ru-RU" sz="4000" spc="200" dirty="0">
              <a:solidFill>
                <a:schemeClr val="bg1"/>
              </a:solidFill>
              <a:latin typeface="Impac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0021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60"/>
          <p:cNvSpPr>
            <a:spLocks noChangeArrowheads="1"/>
          </p:cNvSpPr>
          <p:nvPr/>
        </p:nvSpPr>
        <p:spPr bwMode="gray">
          <a:xfrm>
            <a:off x="323850" y="390525"/>
            <a:ext cx="7515225" cy="6104912"/>
          </a:xfrm>
          <a:prstGeom prst="roundRect">
            <a:avLst>
              <a:gd name="adj" fmla="val 11181"/>
            </a:avLst>
          </a:prstGeom>
          <a:solidFill>
            <a:schemeClr val="accent1">
              <a:lumMod val="20000"/>
              <a:lumOff val="80000"/>
              <a:alpha val="80000"/>
            </a:schemeClr>
          </a:solidFill>
          <a:ln w="31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268" name="Picture 4" descr="http://penjajakata.com/wp-content/uploads/2015/06/puzzle-yang-tak-sempurna-101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981" y="1438326"/>
            <a:ext cx="3954494" cy="40093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8003" y="913745"/>
            <a:ext cx="69721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Квалификационные дефициты –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lang="ru-RU" sz="3600" u="sng" dirty="0" smtClean="0">
                <a:solidFill>
                  <a:srgbClr val="002060"/>
                </a:solidFill>
                <a:latin typeface="Impact" pitchFamily="34" charset="0"/>
                <a:cs typeface="Times New Roman" pitchFamily="18" charset="0"/>
              </a:rPr>
              <a:t>это </a:t>
            </a:r>
            <a:r>
              <a:rPr lang="ru-RU" sz="3600" u="sng" dirty="0">
                <a:solidFill>
                  <a:srgbClr val="002060"/>
                </a:solidFill>
                <a:latin typeface="Impact" pitchFamily="34" charset="0"/>
                <a:cs typeface="Times New Roman" pitchFamily="18" charset="0"/>
              </a:rPr>
              <a:t>«разрыв» </a:t>
            </a:r>
            <a:r>
              <a:rPr lang="ru-RU" sz="3600" dirty="0">
                <a:solidFill>
                  <a:srgbClr val="002060"/>
                </a:solidFill>
                <a:latin typeface="Impact" pitchFamily="34" charset="0"/>
                <a:cs typeface="Times New Roman" pitchFamily="18" charset="0"/>
              </a:rPr>
              <a:t>между требуемыми на данном рабочем месте трудовыми функциями и соответствующими им профессиональными компетенциями, которые освоили обучающиеся. </a:t>
            </a:r>
          </a:p>
        </p:txBody>
      </p:sp>
    </p:spTree>
    <p:extLst>
      <p:ext uri="{BB962C8B-B14F-4D97-AF65-F5344CB8AC3E}">
        <p14:creationId xmlns="" xmlns:p14="http://schemas.microsoft.com/office/powerpoint/2010/main" val="40290871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процесс 6"/>
          <p:cNvSpPr/>
          <p:nvPr/>
        </p:nvSpPr>
        <p:spPr>
          <a:xfrm>
            <a:off x="626533" y="110065"/>
            <a:ext cx="10710333" cy="1481668"/>
          </a:xfrm>
          <a:prstGeom prst="flowChartProcess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600" spc="200" dirty="0" smtClean="0"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Задачи Наставника (представителя работодателя)  реализующего программу с применением дуального обучения</a:t>
            </a:r>
            <a:endParaRPr lang="ru-RU" sz="3600" spc="200" dirty="0">
              <a:solidFill>
                <a:schemeClr val="bg1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610105"/>
            <a:ext cx="43703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Система </a:t>
            </a:r>
            <a:r>
              <a:rPr lang="ru-RU" sz="2800" dirty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квалификационных </a:t>
            </a:r>
            <a:r>
              <a:rPr lang="ru-RU" sz="2800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потребностей</a:t>
            </a:r>
            <a:endParaRPr lang="ru-RU" sz="2800" dirty="0">
              <a:solidFill>
                <a:srgbClr val="C00000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8552" y="1794313"/>
            <a:ext cx="59333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Impact" pitchFamily="34" charset="0"/>
                <a:cs typeface="Times New Roman" pitchFamily="18" charset="0"/>
              </a:rPr>
              <a:t>Анализ </a:t>
            </a:r>
            <a:r>
              <a:rPr lang="ru-RU" sz="3200" dirty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квалификационных </a:t>
            </a:r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дефицитов</a:t>
            </a:r>
            <a:endParaRPr lang="ru-RU" sz="3200" dirty="0">
              <a:solidFill>
                <a:srgbClr val="C00000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4162098" y="1725611"/>
            <a:ext cx="1844564" cy="1016000"/>
          </a:xfrm>
          <a:prstGeom prst="leftArrow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4400" spc="200">
              <a:solidFill>
                <a:schemeClr val="bg1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21972" y="4387023"/>
            <a:ext cx="54863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Анализ соответствия трудовых функций </a:t>
            </a:r>
            <a:r>
              <a:rPr lang="ru-RU" sz="2800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с профессиональными и общими компетенциями</a:t>
            </a:r>
            <a:endParaRPr lang="ru-RU" sz="2800" dirty="0">
              <a:solidFill>
                <a:srgbClr val="C00000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14" name="Стрелка влево 13"/>
          <p:cNvSpPr/>
          <p:nvPr/>
        </p:nvSpPr>
        <p:spPr>
          <a:xfrm>
            <a:off x="4472718" y="4502568"/>
            <a:ext cx="1707364" cy="1016000"/>
          </a:xfrm>
          <a:prstGeom prst="leftArrow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4400" spc="200">
              <a:solidFill>
                <a:schemeClr val="bg1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3784" y="4327563"/>
            <a:ext cx="43489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Конвертация</a:t>
            </a:r>
            <a:r>
              <a:rPr lang="ru-RU" sz="28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Impact" pitchFamily="34" charset="0"/>
                <a:cs typeface="Times New Roman" pitchFamily="18" charset="0"/>
              </a:rPr>
              <a:t>основных </a:t>
            </a:r>
            <a:r>
              <a:rPr lang="ru-RU" sz="2800" dirty="0" smtClean="0">
                <a:solidFill>
                  <a:srgbClr val="002060"/>
                </a:solidFill>
                <a:latin typeface="Impact" pitchFamily="34" charset="0"/>
                <a:cs typeface="Times New Roman" pitchFamily="18" charset="0"/>
              </a:rPr>
              <a:t>Образовательных программ подготовки</a:t>
            </a:r>
            <a:endParaRPr lang="ru-RU" sz="2800" dirty="0">
              <a:solidFill>
                <a:srgbClr val="002060"/>
              </a:solidFill>
              <a:latin typeface="Impac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6007313"/>
      </p:ext>
    </p:extLst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/>
      <p:bldP spid="14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60"/>
          <p:cNvSpPr>
            <a:spLocks noChangeArrowheads="1"/>
          </p:cNvSpPr>
          <p:nvPr/>
        </p:nvSpPr>
        <p:spPr bwMode="gray">
          <a:xfrm>
            <a:off x="266700" y="244803"/>
            <a:ext cx="11391900" cy="6273800"/>
          </a:xfrm>
          <a:prstGeom prst="roundRect">
            <a:avLst>
              <a:gd name="adj" fmla="val 11181"/>
            </a:avLst>
          </a:prstGeom>
          <a:solidFill>
            <a:schemeClr val="accent1">
              <a:lumMod val="20000"/>
              <a:lumOff val="80000"/>
              <a:alpha val="80000"/>
            </a:schemeClr>
          </a:solidFill>
          <a:ln w="31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800" dirty="0">
              <a:solidFill>
                <a:srgbClr val="C00000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266700" y="180742"/>
            <a:ext cx="11404601" cy="992421"/>
          </a:xfrm>
          <a:prstGeom prst="flowChartProcess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600" spc="200" dirty="0" smtClean="0"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ТРУДНОСТИ ПРИ ОРГАНИЗАЦИИ  </a:t>
            </a:r>
            <a:r>
              <a:rPr lang="ru-RU" sz="3600" spc="200" dirty="0"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ДУАЛЬНОГО ОБУЧЕНИЯ </a:t>
            </a:r>
          </a:p>
        </p:txBody>
      </p:sp>
      <p:sp>
        <p:nvSpPr>
          <p:cNvPr id="11" name="AutoShape 4" descr="Картинки по запросу думающий человек на бел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67559" y="1734206"/>
            <a:ext cx="7047186" cy="22544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Наставник должен обладать рефлексивным мышлением,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 анализом и синтезом. </a:t>
            </a:r>
            <a:endParaRPr lang="ru-RU" dirty="0" smtClean="0">
              <a:solidFill>
                <a:srgbClr val="C00000"/>
              </a:solidFill>
              <a:latin typeface="Impact" pitchFamily="34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93186" name="Picture 2" descr="http://vvs-syzran.ru/uploads/posts/2013-09/1380086247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6083" y="1639614"/>
            <a:ext cx="2712545" cy="3421117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156842" y="5202621"/>
            <a:ext cx="7047186" cy="10089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pPr algn="ctr"/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pPr algn="ctr"/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Arial"/>
              </a:rPr>
              <a:t>П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обедитель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ежегодного регионального конкурса «Лучший наставник»,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актер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муниципального драматического театра в Сызрани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Владимира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Калялин</a:t>
            </a:r>
            <a:endParaRPr lang="ru-RU" dirty="0" smtClean="0">
              <a:solidFill>
                <a:srgbClr val="C00000"/>
              </a:solidFill>
              <a:latin typeface="Impact"/>
            </a:endParaRP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. </a:t>
            </a:r>
            <a:endParaRPr lang="ru-RU" dirty="0" smtClean="0">
              <a:solidFill>
                <a:srgbClr val="C00000"/>
              </a:solidFill>
              <a:latin typeface="Impact" pitchFamily="34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88132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60"/>
          <p:cNvSpPr>
            <a:spLocks noChangeArrowheads="1"/>
          </p:cNvSpPr>
          <p:nvPr/>
        </p:nvSpPr>
        <p:spPr bwMode="gray">
          <a:xfrm>
            <a:off x="266700" y="244803"/>
            <a:ext cx="11391900" cy="6273800"/>
          </a:xfrm>
          <a:prstGeom prst="roundRect">
            <a:avLst>
              <a:gd name="adj" fmla="val 11181"/>
            </a:avLst>
          </a:prstGeom>
          <a:solidFill>
            <a:schemeClr val="accent1">
              <a:lumMod val="20000"/>
              <a:lumOff val="80000"/>
              <a:alpha val="80000"/>
            </a:schemeClr>
          </a:solidFill>
          <a:ln w="31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800" dirty="0">
              <a:solidFill>
                <a:srgbClr val="C00000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266700" y="180742"/>
            <a:ext cx="11404601" cy="992421"/>
          </a:xfrm>
          <a:prstGeom prst="flowChartProcess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3600" spc="200" dirty="0">
              <a:solidFill>
                <a:schemeClr val="bg1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11" name="AutoShape 4" descr="Картинки по запросу думающий человек на бел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67559" y="1324303"/>
            <a:ext cx="5171089" cy="50449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Погружение  </a:t>
            </a:r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социальных партнеров в актуальные аспекты международного движения </a:t>
            </a:r>
            <a:r>
              <a:rPr lang="ru-RU" sz="3200" dirty="0" err="1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WorldSkills</a:t>
            </a:r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Russia</a:t>
            </a:r>
            <a:endParaRPr lang="ru-RU" dirty="0"/>
          </a:p>
        </p:txBody>
      </p:sp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01" name="Picture 1"/>
          <p:cNvPicPr>
            <a:picLocks noChangeAspect="1" noChangeArrowheads="1"/>
          </p:cNvPicPr>
          <p:nvPr/>
        </p:nvPicPr>
        <p:blipFill>
          <a:blip r:embed="rId3"/>
          <a:srcRect l="7501" t="19441" r="20871" b="26524"/>
          <a:stretch>
            <a:fillRect/>
          </a:stretch>
        </p:blipFill>
        <p:spPr bwMode="auto">
          <a:xfrm>
            <a:off x="6747640" y="1277008"/>
            <a:ext cx="3941379" cy="498190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888132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60"/>
          <p:cNvSpPr>
            <a:spLocks noChangeArrowheads="1"/>
          </p:cNvSpPr>
          <p:nvPr/>
        </p:nvSpPr>
        <p:spPr bwMode="gray">
          <a:xfrm>
            <a:off x="266700" y="244803"/>
            <a:ext cx="11391900" cy="6273800"/>
          </a:xfrm>
          <a:prstGeom prst="roundRect">
            <a:avLst>
              <a:gd name="adj" fmla="val 11181"/>
            </a:avLst>
          </a:prstGeom>
          <a:solidFill>
            <a:schemeClr val="accent1">
              <a:lumMod val="20000"/>
              <a:lumOff val="80000"/>
              <a:alpha val="80000"/>
            </a:schemeClr>
          </a:solidFill>
          <a:ln w="31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800" dirty="0">
              <a:solidFill>
                <a:srgbClr val="C00000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11" name="AutoShape 4" descr="Картинки по запросу думающий человек на бел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431" name="Рисунок 9" descr="E:\Начальник орг метод отдела\Демо экзамен\2020\Информация на сайт\Фото с площадки\Демо экзамен\DSC056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146" y="236483"/>
            <a:ext cx="4629461" cy="313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2" name="Рисунок 12" descr="E:\Начальник орг метод отдела\Демо экзамен\2020\Информация на сайт\Фото с площадки\Демо экзамен\DSC05625.JPG"/>
          <p:cNvPicPr>
            <a:picLocks noChangeAspect="1" noChangeArrowheads="1"/>
          </p:cNvPicPr>
          <p:nvPr/>
        </p:nvPicPr>
        <p:blipFill>
          <a:blip r:embed="rId3" cstate="print"/>
          <a:srcRect r="10712"/>
          <a:stretch>
            <a:fillRect/>
          </a:stretch>
        </p:blipFill>
        <p:spPr bwMode="auto">
          <a:xfrm>
            <a:off x="1213943" y="2932387"/>
            <a:ext cx="46767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927834" y="1"/>
            <a:ext cx="626416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Совместное рассмотрение комплектов оценочной документации для демонстрационного экзамена по стандартам ВОРЛДСКИЛЛС РОССИЯ по компетенции R 57 «Преподавание музыки в школе» способствовало повышению заинтересованности и более глубокому пониманию представителями работодателей целей внедрение в систему среднего профессионального образования стандартов </a:t>
            </a:r>
            <a:r>
              <a:rPr lang="ru-RU" sz="2800" b="1" dirty="0" err="1" smtClean="0"/>
              <a:t>WorldSkills</a:t>
            </a:r>
            <a:r>
              <a:rPr lang="ru-RU" sz="2800" b="1" dirty="0" smtClean="0"/>
              <a:t> и их одобрения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3888132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psv4.userapi.com/c810623/u22681305/docs/ea5ca70c2199/Bezymyanny-1.png?extra=a_OiEtmfUd6jX-R6vD2mA8Zkp9svsplNm2mz18w4P4zwPgUB29DYJpeII5sBCZOZyziCGkJPHUdOQAoC3d3dg9t-Ohj3VYY2EED88KdCVJMZOUuFkbfKR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107950"/>
            <a:ext cx="10415802" cy="6597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90" y="128588"/>
            <a:ext cx="10746987" cy="660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951176" y="4565650"/>
            <a:ext cx="2240649" cy="9334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Impact" pitchFamily="34" charset="0"/>
              </a:rPr>
              <a:t>СПЕЦИАЛИСТ</a:t>
            </a:r>
            <a:endParaRPr lang="ru-RU" sz="2800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13523" y="5945046"/>
            <a:ext cx="1225135" cy="8389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Impact" pitchFamily="34" charset="0"/>
              </a:rPr>
              <a:t>ОПЫТ</a:t>
            </a:r>
            <a:endParaRPr lang="ru-RU" sz="2800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763752">
            <a:off x="6232483" y="1125806"/>
            <a:ext cx="4859047" cy="1051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вышение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квалификации педагогов профессиональных образовательных организаций, стажировки, обмен лучшими практиками</a:t>
            </a:r>
          </a:p>
        </p:txBody>
      </p:sp>
      <p:sp>
        <p:nvSpPr>
          <p:cNvPr id="8" name="Прямоугольник 7"/>
          <p:cNvSpPr/>
          <p:nvPr/>
        </p:nvSpPr>
        <p:spPr>
          <a:xfrm rot="763752">
            <a:off x="6276594" y="2550599"/>
            <a:ext cx="4669045" cy="1006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формирование управленческих команд, </a:t>
            </a:r>
            <a:r>
              <a:rPr lang="ru-RU" sz="200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 обучение </a:t>
            </a:r>
            <a:r>
              <a:rPr lang="ru-RU" sz="200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проектным технологиям</a:t>
            </a:r>
          </a:p>
        </p:txBody>
      </p:sp>
      <p:sp>
        <p:nvSpPr>
          <p:cNvPr id="9" name="Прямоугольник 8"/>
          <p:cNvSpPr/>
          <p:nvPr/>
        </p:nvSpPr>
        <p:spPr>
          <a:xfrm rot="20911554">
            <a:off x="1046518" y="1146534"/>
            <a:ext cx="4669045" cy="1089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Создание на базе предприятий кафедр</a:t>
            </a:r>
            <a:endParaRPr lang="ru-RU" sz="24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97241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процесс 7"/>
          <p:cNvSpPr/>
          <p:nvPr/>
        </p:nvSpPr>
        <p:spPr>
          <a:xfrm>
            <a:off x="0" y="2"/>
            <a:ext cx="12192000" cy="1173163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763589" y="2818866"/>
            <a:ext cx="10664825" cy="1173163"/>
          </a:xfrm>
          <a:effectLst>
            <a:outerShdw blurRad="38100" dist="25400" dir="5400000" algn="t" rotWithShape="0">
              <a:prstClr val="black">
                <a:alpha val="35000"/>
              </a:prstClr>
            </a:outerShdw>
          </a:effectLst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altLang="ru-RU" sz="5400" spc="300" dirty="0" smtClean="0">
                <a:solidFill>
                  <a:schemeClr val="accent1">
                    <a:lumMod val="50000"/>
                  </a:schemeClr>
                </a:solidFill>
                <a:latin typeface="AGLettericaCompressed" pitchFamily="2" charset="0"/>
                <a:cs typeface="Tahoma" pitchFamily="34" charset="0"/>
              </a:rPr>
              <a:t>БЛАГОДАРИМ </a:t>
            </a:r>
            <a:br>
              <a:rPr lang="ru-RU" altLang="ru-RU" sz="5400" spc="300" dirty="0" smtClean="0">
                <a:solidFill>
                  <a:schemeClr val="accent1">
                    <a:lumMod val="50000"/>
                  </a:schemeClr>
                </a:solidFill>
                <a:latin typeface="AGLettericaCompressed" pitchFamily="2" charset="0"/>
                <a:cs typeface="Tahoma" pitchFamily="34" charset="0"/>
              </a:rPr>
            </a:br>
            <a:r>
              <a:rPr lang="ru-RU" altLang="ru-RU" sz="5400" spc="300" dirty="0" smtClean="0">
                <a:solidFill>
                  <a:schemeClr val="accent1">
                    <a:lumMod val="50000"/>
                  </a:schemeClr>
                </a:solidFill>
                <a:latin typeface="AGLettericaCompressed" pitchFamily="2" charset="0"/>
                <a:cs typeface="Tahoma" pitchFamily="34" charset="0"/>
              </a:rPr>
              <a:t>ЗА ВНИМАНИЕ!</a:t>
            </a:r>
            <a:endParaRPr lang="ru-RU" altLang="ru-RU" sz="5400" spc="300" dirty="0">
              <a:solidFill>
                <a:schemeClr val="accent1">
                  <a:lumMod val="50000"/>
                </a:schemeClr>
              </a:solidFill>
              <a:latin typeface="AGLettericaCompressed" pitchFamily="2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76192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28" descr="триколор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Блок-схема: процесс 9"/>
          <p:cNvSpPr/>
          <p:nvPr/>
        </p:nvSpPr>
        <p:spPr>
          <a:xfrm>
            <a:off x="209550" y="201293"/>
            <a:ext cx="11772900" cy="4962847"/>
          </a:xfrm>
          <a:prstGeom prst="flowChartProcess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4400" spc="300" dirty="0">
              <a:solidFill>
                <a:schemeClr val="bg1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63433" y="2543828"/>
            <a:ext cx="8481877" cy="1439862"/>
          </a:xfrm>
          <a:effectLst>
            <a:outerShdw blurRad="38100" dist="25400" dir="5400000" algn="t" rotWithShape="0">
              <a:prstClr val="black">
                <a:alpha val="35000"/>
              </a:prstClr>
            </a:outerShdw>
          </a:effectLst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«Считаю необходимым подумать,  как нам возродить институт наставничества. Многие из тех, кто сегодня трудятся на производстве, уже проходил эту школу, и сегодня нам нужны современные формы передачи опыта на предприятиях»</a:t>
            </a:r>
            <a:endParaRPr lang="ru-RU" altLang="ru-RU" sz="5400" spc="300" dirty="0" smtClean="0">
              <a:solidFill>
                <a:schemeClr val="bg1"/>
              </a:solidFill>
              <a:latin typeface="Impact" panose="020B0806030902050204" pitchFamily="34" charset="0"/>
              <a:cs typeface="Tahoma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165602" y="5164140"/>
            <a:ext cx="3979863" cy="1601787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34000"/>
                </a:schemeClr>
              </a:gs>
              <a:gs pos="53000">
                <a:schemeClr val="tx1">
                  <a:lumMod val="95000"/>
                  <a:lumOff val="5000"/>
                  <a:alpha val="11000"/>
                </a:schemeClr>
              </a:gs>
              <a:gs pos="100000">
                <a:srgbClr val="4C4C4C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7" name="Picture 2" descr="http://s00.yaplakal.com/pics/pics_original/3/4/6/80616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378" y="692997"/>
            <a:ext cx="2520280" cy="3701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9502455" y="4245844"/>
            <a:ext cx="23439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В.В. Путин 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47379" y="5780782"/>
            <a:ext cx="23022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Запрос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 отрасли</a:t>
            </a:r>
            <a:endParaRPr lang="ru-RU" sz="3200" dirty="0">
              <a:solidFill>
                <a:srgbClr val="C00000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7" name="Стрелка влево 6"/>
          <p:cNvSpPr/>
          <p:nvPr/>
        </p:nvSpPr>
        <p:spPr>
          <a:xfrm rot="10800000">
            <a:off x="3920246" y="5842000"/>
            <a:ext cx="1791783" cy="1016000"/>
          </a:xfrm>
          <a:prstGeom prst="leftArrow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4400" spc="200">
              <a:solidFill>
                <a:schemeClr val="bg1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0" y="35966"/>
            <a:ext cx="12192000" cy="1151566"/>
          </a:xfrm>
          <a:prstGeom prst="flowChartProcess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УСЛОВИЯ СОЗДАННЫЕ ДЛЯ ЭФФЕКТИВНОГО МЕЖВЕДОМСТВЕННОГО ВЗАИМОДЕЙСТВИЯ В ПОДГОТОВКЕ И  ОБЕСПЕЧЕНИИ ОТРАСЛИ КАДРАМИ</a:t>
            </a:r>
            <a:endParaRPr lang="ru-RU" sz="3200" dirty="0">
              <a:solidFill>
                <a:schemeClr val="bg1"/>
              </a:solidFill>
              <a:latin typeface="Impact" pitchFamily="34" charset="0"/>
              <a:cs typeface="Times New Roman" pitchFamily="18" charset="0"/>
            </a:endParaRPr>
          </a:p>
        </p:txBody>
      </p:sp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256" y="1341912"/>
            <a:ext cx="4185028" cy="441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4655127" y="4928260"/>
            <a:ext cx="3170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подготовка кадров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7118" name="Picture 14" descr="Национальный проект образова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6897" y="1246909"/>
            <a:ext cx="3610920" cy="429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трелка влево 21"/>
          <p:cNvSpPr/>
          <p:nvPr/>
        </p:nvSpPr>
        <p:spPr>
          <a:xfrm>
            <a:off x="6673342" y="5842000"/>
            <a:ext cx="1791783" cy="1016000"/>
          </a:xfrm>
          <a:prstGeom prst="leftArrow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4400" spc="200">
              <a:solidFill>
                <a:schemeClr val="bg1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594345" y="5816408"/>
            <a:ext cx="33838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Целевые ориентиры системы СПО</a:t>
            </a:r>
            <a:endParaRPr lang="ru-RU" sz="2400" dirty="0">
              <a:solidFill>
                <a:srgbClr val="C00000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33258" y="1947553"/>
            <a:ext cx="2956956" cy="890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ЭФФЕКТИВНЫЕ МЕТОДЫ ВЗАИМОДЕЙСТВИЯ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367048" y="3740727"/>
            <a:ext cx="1903123" cy="7600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Договора о дуальном обучении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398820" y="3740727"/>
            <a:ext cx="2035732" cy="7224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Наставничество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28" name="Прямая со стрелкой 27"/>
          <p:cNvCxnSpPr>
            <a:stCxn id="24" idx="2"/>
            <a:endCxn id="25" idx="0"/>
          </p:cNvCxnSpPr>
          <p:nvPr/>
        </p:nvCxnSpPr>
        <p:spPr>
          <a:xfrm rot="5400000">
            <a:off x="5363911" y="2792902"/>
            <a:ext cx="902524" cy="99312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4" idx="2"/>
            <a:endCxn id="26" idx="0"/>
          </p:cNvCxnSpPr>
          <p:nvPr/>
        </p:nvCxnSpPr>
        <p:spPr>
          <a:xfrm rot="16200000" flipH="1">
            <a:off x="6412949" y="2736990"/>
            <a:ext cx="902524" cy="110495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721662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22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процесс 6"/>
          <p:cNvSpPr/>
          <p:nvPr/>
        </p:nvSpPr>
        <p:spPr>
          <a:xfrm>
            <a:off x="110468" y="35966"/>
            <a:ext cx="11929132" cy="1371240"/>
          </a:xfrm>
          <a:prstGeom prst="flowChartProcess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ГБПОУ СКИК является основной базой подготовки специалистов среднего звена для учреждений культуры и искусства</a:t>
            </a:r>
            <a:endParaRPr lang="ru-RU" sz="3200" dirty="0">
              <a:solidFill>
                <a:schemeClr val="bg1"/>
              </a:solidFill>
              <a:latin typeface="Impact" pitchFamily="34" charset="0"/>
              <a:cs typeface="Times New Roman" pitchFamily="18" charset="0"/>
            </a:endParaRPr>
          </a:p>
        </p:txBody>
      </p:sp>
      <p:pic>
        <p:nvPicPr>
          <p:cNvPr id="46082" name="Picture 2" descr="https://www.vsekolledzhi.ru/data/org/files/e5/syzranskiy-kolledzh-iskusstv-i-kultury-im-o-n-noscovoy/logo2/2/2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3667" y="1607776"/>
            <a:ext cx="2381250" cy="2381250"/>
          </a:xfrm>
          <a:prstGeom prst="rect">
            <a:avLst/>
          </a:prstGeom>
          <a:noFill/>
        </p:spPr>
      </p:pic>
      <p:pic>
        <p:nvPicPr>
          <p:cNvPr id="46084" name="Picture 4" descr="https://szr-coll-isk.ru/upload/medialibrary/d46/d46e6f73f7435e8e35ba3d8d057e5f1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190" y="4241114"/>
            <a:ext cx="2911294" cy="1938968"/>
          </a:xfrm>
          <a:prstGeom prst="rect">
            <a:avLst/>
          </a:prstGeom>
          <a:noFill/>
        </p:spPr>
      </p:pic>
      <p:pic>
        <p:nvPicPr>
          <p:cNvPr id="46088" name="Picture 8" descr="http://firstsamara.ru/wp-content/uploads/2017/11/Syzranskiy-kolledzh-iskusstv_0169-e1509979364689-1024x6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8013" y="4304169"/>
            <a:ext cx="2575587" cy="1970509"/>
          </a:xfrm>
          <a:prstGeom prst="rect">
            <a:avLst/>
          </a:prstGeom>
          <a:noFill/>
        </p:spPr>
      </p:pic>
      <p:pic>
        <p:nvPicPr>
          <p:cNvPr id="46090" name="Picture 10" descr="http://firstsamara.ru/wp-content/uploads/2017/11/Syzranskiy-kolledzh-iskusstv_dekorativno-prikladnoe-tvorchestvo.jpg"/>
          <p:cNvPicPr>
            <a:picLocks noChangeAspect="1" noChangeArrowheads="1"/>
          </p:cNvPicPr>
          <p:nvPr/>
        </p:nvPicPr>
        <p:blipFill>
          <a:blip r:embed="rId5" cstate="print"/>
          <a:srcRect b="19393"/>
          <a:stretch>
            <a:fillRect/>
          </a:stretch>
        </p:blipFill>
        <p:spPr bwMode="auto">
          <a:xfrm>
            <a:off x="362605" y="1696451"/>
            <a:ext cx="3058511" cy="1976915"/>
          </a:xfrm>
          <a:prstGeom prst="rect">
            <a:avLst/>
          </a:prstGeom>
          <a:noFill/>
        </p:spPr>
      </p:pic>
      <p:pic>
        <p:nvPicPr>
          <p:cNvPr id="46091" name="Picture 11" descr="Syzranskiy-kolledzh-iskusstv_-e150997941130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02110" y="1718442"/>
            <a:ext cx="2711669" cy="190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Picture 12" descr="1367359309_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86193" y="4335518"/>
            <a:ext cx="2853559" cy="1970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3" name="Picture 13" descr="6%D0%BE%D0%B2%D0%B8%D1%8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37738" y="4319751"/>
            <a:ext cx="2632842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88132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3839"/>
          <a:stretch/>
        </p:blipFill>
        <p:spPr bwMode="auto">
          <a:xfrm>
            <a:off x="5013434" y="3121573"/>
            <a:ext cx="7178566" cy="373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Выноска 2 2"/>
          <p:cNvSpPr/>
          <p:nvPr/>
        </p:nvSpPr>
        <p:spPr>
          <a:xfrm>
            <a:off x="6810102" y="2389228"/>
            <a:ext cx="2877208" cy="646386"/>
          </a:xfrm>
          <a:prstGeom prst="borderCallout2">
            <a:avLst>
              <a:gd name="adj1" fmla="val 52083"/>
              <a:gd name="adj2" fmla="val 102193"/>
              <a:gd name="adj3" fmla="val 119934"/>
              <a:gd name="adj4" fmla="val 132640"/>
              <a:gd name="adj5" fmla="val 491165"/>
              <a:gd name="adj6" fmla="val 49569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Самарская область</a:t>
            </a:r>
            <a:endParaRPr lang="ru-RU" sz="2400" b="1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165238" y="204952"/>
            <a:ext cx="12026762" cy="701999"/>
          </a:xfrm>
          <a:prstGeom prst="flowChartProcess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НАЧАЛО РЕАЛИЗАЦИИ ПРОГРАММ ДУАЛЬНОГО ОБУЧЕНИЯ</a:t>
            </a:r>
            <a:endParaRPr lang="ru-RU" sz="4000" dirty="0">
              <a:solidFill>
                <a:schemeClr val="bg1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39" y="817500"/>
            <a:ext cx="109465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endParaRPr lang="ru-RU" sz="3600" dirty="0" smtClean="0">
              <a:solidFill>
                <a:srgbClr val="0070C0"/>
              </a:solidFill>
              <a:latin typeface="Impact" pitchFamily="34" charset="0"/>
              <a:cs typeface="Times New Roman" pitchFamily="18" charset="0"/>
            </a:endParaRPr>
          </a:p>
          <a:p>
            <a:pPr marL="571500" indent="-571500"/>
            <a:endParaRPr lang="ru-RU" sz="3600" dirty="0">
              <a:solidFill>
                <a:srgbClr val="0070C0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gray">
          <a:xfrm>
            <a:off x="1494781" y="930162"/>
            <a:ext cx="1632878" cy="1158611"/>
          </a:xfrm>
          <a:prstGeom prst="diamond">
            <a:avLst/>
          </a:prstGeom>
          <a:solidFill>
            <a:srgbClr val="F45E5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="" xmlns:a14="http://schemas.microsoft.com/office/drawing/2010/main" w="9525" algn="ctr">
                <a:noFill/>
                <a:miter lim="800000"/>
                <a:headEnd/>
                <a:tailEnd/>
              </a14:hiddenLine>
            </a:ext>
          </a:extLst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ker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cxnSp>
        <p:nvCxnSpPr>
          <p:cNvPr id="10" name="AutoShape 17"/>
          <p:cNvCxnSpPr>
            <a:cxnSpLocks noChangeShapeType="1"/>
          </p:cNvCxnSpPr>
          <p:nvPr/>
        </p:nvCxnSpPr>
        <p:spPr bwMode="gray">
          <a:xfrm>
            <a:off x="3122803" y="1471612"/>
            <a:ext cx="823432" cy="976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 Box 20"/>
          <p:cNvSpPr txBox="1">
            <a:spLocks noChangeArrowheads="1"/>
          </p:cNvSpPr>
          <p:nvPr/>
        </p:nvSpPr>
        <p:spPr bwMode="gray">
          <a:xfrm>
            <a:off x="1525106" y="1173448"/>
            <a:ext cx="1500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+mn-cs"/>
              </a:rPr>
              <a:t>2016</a:t>
            </a:r>
            <a:endParaRPr lang="en-US" altLang="ru-RU" sz="2400" b="1" dirty="0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gray">
          <a:xfrm>
            <a:off x="4863453" y="1245658"/>
            <a:ext cx="17642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+mn-cs"/>
              </a:rPr>
              <a:t>2017</a:t>
            </a:r>
            <a:endParaRPr lang="en-US" altLang="ru-RU" sz="2400" b="1" dirty="0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gray">
          <a:xfrm>
            <a:off x="7525676" y="1156398"/>
            <a:ext cx="13945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 dirty="0" smtClean="0">
                <a:solidFill>
                  <a:srgbClr val="FFFFFF"/>
                </a:solidFill>
                <a:latin typeface="Arial" panose="020B0604020202020204" pitchFamily="34" charset="0"/>
                <a:cs typeface="+mn-cs"/>
              </a:rPr>
              <a:t>2016</a:t>
            </a:r>
            <a:endParaRPr lang="en-US" altLang="ru-RU" sz="3200" b="1" dirty="0" smtClean="0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gray">
          <a:xfrm>
            <a:off x="3978111" y="967360"/>
            <a:ext cx="1665944" cy="1071564"/>
          </a:xfrm>
          <a:prstGeom prst="diamond">
            <a:avLst/>
          </a:prstGeom>
          <a:solidFill>
            <a:srgbClr val="5CB1FE"/>
          </a:solidFill>
          <a:ln>
            <a:noFill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rgbClr val="5CB1FE"/>
            </a:extrusionClr>
            <a:contourClr>
              <a:srgbClr val="5CB1FE"/>
            </a:contourClr>
          </a:sp3d>
          <a:extLst>
            <a:ext uri="{91240B29-F687-4F45-9708-019B960494DF}">
              <a14:hiddenLine xmlns=""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330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ker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gray">
          <a:xfrm>
            <a:off x="4058098" y="1294320"/>
            <a:ext cx="1500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+mn-cs"/>
              </a:rPr>
              <a:t>2017</a:t>
            </a:r>
            <a:endParaRPr lang="en-US" altLang="ru-RU" sz="2400" b="1" dirty="0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2" name="AutoShape 13"/>
          <p:cNvSpPr>
            <a:spLocks noChangeArrowheads="1"/>
          </p:cNvSpPr>
          <p:nvPr/>
        </p:nvSpPr>
        <p:spPr bwMode="gray">
          <a:xfrm>
            <a:off x="6101261" y="993632"/>
            <a:ext cx="1665944" cy="1071564"/>
          </a:xfrm>
          <a:prstGeom prst="diamond">
            <a:avLst/>
          </a:prstGeom>
          <a:solidFill>
            <a:srgbClr val="5CB1FE"/>
          </a:solidFill>
          <a:ln>
            <a:noFill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rgbClr val="5CB1FE"/>
            </a:extrusionClr>
            <a:contourClr>
              <a:srgbClr val="5CB1FE"/>
            </a:contourClr>
          </a:sp3d>
          <a:extLst>
            <a:ext uri="{91240B29-F687-4F45-9708-019B960494DF}">
              <a14:hiddenLine xmlns=""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330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ker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gray">
          <a:xfrm>
            <a:off x="6181248" y="1320592"/>
            <a:ext cx="1500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+mn-cs"/>
              </a:rPr>
              <a:t>2018</a:t>
            </a:r>
            <a:endParaRPr lang="en-US" altLang="ru-RU" sz="2400" b="1" dirty="0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4" name="AutoShape 13"/>
          <p:cNvSpPr>
            <a:spLocks noChangeArrowheads="1"/>
          </p:cNvSpPr>
          <p:nvPr/>
        </p:nvSpPr>
        <p:spPr bwMode="gray">
          <a:xfrm>
            <a:off x="8324267" y="993632"/>
            <a:ext cx="1665944" cy="1071564"/>
          </a:xfrm>
          <a:prstGeom prst="diamond">
            <a:avLst/>
          </a:prstGeom>
          <a:solidFill>
            <a:srgbClr val="5CB1FE"/>
          </a:solidFill>
          <a:ln>
            <a:noFill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rgbClr val="5CB1FE"/>
            </a:extrusionClr>
            <a:contourClr>
              <a:srgbClr val="5CB1FE"/>
            </a:contourClr>
          </a:sp3d>
          <a:extLst>
            <a:ext uri="{91240B29-F687-4F45-9708-019B960494DF}">
              <a14:hiddenLine xmlns=""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330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ker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gray">
          <a:xfrm>
            <a:off x="8404254" y="1320592"/>
            <a:ext cx="1500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+mn-cs"/>
              </a:rPr>
              <a:t>2019</a:t>
            </a:r>
            <a:endParaRPr lang="en-US" altLang="ru-RU" sz="2400" b="1" dirty="0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cxnSp>
        <p:nvCxnSpPr>
          <p:cNvPr id="26" name="AutoShape 17"/>
          <p:cNvCxnSpPr>
            <a:cxnSpLocks noChangeShapeType="1"/>
            <a:endCxn id="22" idx="1"/>
          </p:cNvCxnSpPr>
          <p:nvPr/>
        </p:nvCxnSpPr>
        <p:spPr bwMode="gray">
          <a:xfrm>
            <a:off x="5624266" y="1513654"/>
            <a:ext cx="476995" cy="1576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AutoShape 17"/>
          <p:cNvCxnSpPr>
            <a:cxnSpLocks noChangeShapeType="1"/>
          </p:cNvCxnSpPr>
          <p:nvPr/>
        </p:nvCxnSpPr>
        <p:spPr bwMode="gray">
          <a:xfrm>
            <a:off x="7794652" y="1524164"/>
            <a:ext cx="476995" cy="1576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Прямоугольник 28"/>
          <p:cNvSpPr/>
          <p:nvPr/>
        </p:nvSpPr>
        <p:spPr>
          <a:xfrm>
            <a:off x="6921062" y="6101254"/>
            <a:ext cx="977462" cy="536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2015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52248" y="2554014"/>
            <a:ext cx="4745421" cy="16396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На основании постановления Правительства Самарской области от 37.05.2015 № 479 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04648" y="4645574"/>
            <a:ext cx="4587766" cy="1944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</a:rPr>
              <a:t>ГБПОУ СКИК </a:t>
            </a:r>
            <a:r>
              <a:rPr lang="ru-RU" sz="2400" b="1" dirty="0" smtClean="0">
                <a:solidFill>
                  <a:srgbClr val="003300"/>
                </a:solidFill>
              </a:rPr>
              <a:t>заключен договор </a:t>
            </a:r>
            <a:r>
              <a:rPr lang="ru-RU" sz="2400" b="1" dirty="0" smtClean="0">
                <a:solidFill>
                  <a:srgbClr val="003300"/>
                </a:solidFill>
              </a:rPr>
              <a:t>о </a:t>
            </a:r>
            <a:r>
              <a:rPr lang="ru-RU" sz="2400" b="1" dirty="0" smtClean="0">
                <a:solidFill>
                  <a:srgbClr val="003300"/>
                </a:solidFill>
              </a:rPr>
              <a:t>дуальном </a:t>
            </a:r>
            <a:r>
              <a:rPr lang="ru-RU" sz="2400" b="1" dirty="0" smtClean="0">
                <a:solidFill>
                  <a:srgbClr val="003300"/>
                </a:solidFill>
              </a:rPr>
              <a:t>обучении с муниципальным драматическим театром </a:t>
            </a:r>
            <a:endParaRPr lang="ru-RU" sz="2400" b="1" dirty="0" smtClean="0">
              <a:solidFill>
                <a:srgbClr val="0033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3300"/>
                </a:solidFill>
              </a:rPr>
              <a:t>в </a:t>
            </a:r>
            <a:r>
              <a:rPr lang="ru-RU" sz="2400" b="1" dirty="0" smtClean="0">
                <a:solidFill>
                  <a:srgbClr val="003300"/>
                </a:solidFill>
              </a:rPr>
              <a:t>Сызрани </a:t>
            </a:r>
          </a:p>
        </p:txBody>
      </p:sp>
      <p:cxnSp>
        <p:nvCxnSpPr>
          <p:cNvPr id="37" name="Прямая со стрелкой 36"/>
          <p:cNvCxnSpPr/>
          <p:nvPr/>
        </p:nvCxnSpPr>
        <p:spPr>
          <a:xfrm rot="5400000">
            <a:off x="2077109" y="2337236"/>
            <a:ext cx="488731" cy="788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5400000">
            <a:off x="2073172" y="4422229"/>
            <a:ext cx="472960" cy="1576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844111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процесс 6"/>
          <p:cNvSpPr/>
          <p:nvPr/>
        </p:nvSpPr>
        <p:spPr>
          <a:xfrm>
            <a:off x="279400" y="152400"/>
            <a:ext cx="11747500" cy="1345324"/>
          </a:xfrm>
          <a:prstGeom prst="flowChartProcess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Основные задачи реализации дуального обучения</a:t>
            </a:r>
            <a:endParaRPr lang="ru-RU" sz="4400" spc="300" dirty="0">
              <a:solidFill>
                <a:schemeClr val="bg1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777179"/>
            <a:ext cx="12192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- </a:t>
            </a:r>
            <a:r>
              <a:rPr lang="ru-RU" sz="2800" dirty="0" smtClean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формирование содержания </a:t>
            </a:r>
            <a:r>
              <a:rPr lang="ru-RU" sz="2800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системы профессиональных компетенций работодателя;</a:t>
            </a:r>
          </a:p>
          <a:p>
            <a:pPr algn="just"/>
            <a:r>
              <a:rPr lang="ru-RU" sz="2800" dirty="0" smtClean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- </a:t>
            </a:r>
            <a:r>
              <a:rPr lang="ru-RU" sz="2800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корректировка содержания </a:t>
            </a:r>
            <a:r>
              <a:rPr lang="ru-RU" sz="2800" dirty="0" smtClean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программ подготовки специалистов среднего звена;</a:t>
            </a:r>
          </a:p>
          <a:p>
            <a:pPr algn="just"/>
            <a:r>
              <a:rPr lang="ru-RU" sz="2800" dirty="0" smtClean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- </a:t>
            </a:r>
            <a:r>
              <a:rPr lang="ru-RU" sz="2800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создание пакета учебно-методического обеспечения </a:t>
            </a:r>
            <a:r>
              <a:rPr lang="ru-RU" sz="2800" dirty="0" smtClean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образовательного процесса;</a:t>
            </a:r>
          </a:p>
          <a:p>
            <a:pPr algn="just"/>
            <a:r>
              <a:rPr lang="ru-RU" sz="2800" dirty="0" smtClean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- </a:t>
            </a:r>
            <a:r>
              <a:rPr lang="ru-RU" sz="2800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заключение договоров о совместной деятельности </a:t>
            </a:r>
            <a:r>
              <a:rPr lang="ru-RU" sz="2800" dirty="0" smtClean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по реализации дуального обучения;</a:t>
            </a:r>
          </a:p>
          <a:p>
            <a:pPr algn="just"/>
            <a:r>
              <a:rPr lang="ru-RU" sz="2800" dirty="0" smtClean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- </a:t>
            </a:r>
            <a:r>
              <a:rPr lang="ru-RU" sz="2800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разработка и реализация программ повышения профессиональной компетентности </a:t>
            </a:r>
            <a:r>
              <a:rPr lang="ru-RU" sz="2800" dirty="0" smtClean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работников колледжа и </a:t>
            </a:r>
            <a:r>
              <a:rPr lang="ru-RU" sz="2800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предприятий партнеров</a:t>
            </a:r>
            <a:r>
              <a:rPr lang="ru-RU" sz="3600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C00000"/>
              </a:solidFill>
              <a:latin typeface="Impac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96407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процесс 6"/>
          <p:cNvSpPr/>
          <p:nvPr/>
        </p:nvSpPr>
        <p:spPr>
          <a:xfrm>
            <a:off x="292100" y="203200"/>
            <a:ext cx="11747500" cy="1167524"/>
          </a:xfrm>
          <a:prstGeom prst="flowChartProcess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500" dirty="0" smtClean="0"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Установление партнерского взаимодействия между колледжем, предприятием</a:t>
            </a:r>
            <a:endParaRPr lang="ru-RU" sz="3500" dirty="0">
              <a:solidFill>
                <a:schemeClr val="bg1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659467"/>
            <a:ext cx="121919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Impact" pitchFamily="34" charset="0"/>
              <a:buChar char="−"/>
            </a:pPr>
            <a:r>
              <a:rPr lang="ru-RU" sz="4000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анализ ФГОС и требований работодателя</a:t>
            </a:r>
            <a:r>
              <a:rPr lang="ru-RU" sz="4000" dirty="0" smtClean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 на предмет выявления дополнительных компетенций (требований) колледжа;</a:t>
            </a:r>
          </a:p>
          <a:p>
            <a:pPr marL="514350" indent="-514350" algn="just">
              <a:buFont typeface="Impact" pitchFamily="34" charset="0"/>
              <a:buChar char="−"/>
            </a:pPr>
            <a:r>
              <a:rPr lang="ru-RU" sz="4000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формирование и утверждение</a:t>
            </a:r>
            <a:r>
              <a:rPr lang="ru-RU" sz="4000" dirty="0" smtClean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 обобщенных требований работодателя (ПК, ПО, У, 3);</a:t>
            </a:r>
          </a:p>
          <a:p>
            <a:pPr marL="514350" indent="-514350" algn="just">
              <a:buFont typeface="Impact" pitchFamily="34" charset="0"/>
              <a:buChar char="−"/>
            </a:pPr>
            <a:r>
              <a:rPr lang="ru-RU" sz="4000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заключение договоров, </a:t>
            </a:r>
            <a:r>
              <a:rPr lang="ru-RU" sz="4000" dirty="0" smtClean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соглашений с социальными партнерами.</a:t>
            </a:r>
          </a:p>
        </p:txBody>
      </p:sp>
    </p:spTree>
    <p:extLst>
      <p:ext uri="{BB962C8B-B14F-4D97-AF65-F5344CB8AC3E}">
        <p14:creationId xmlns="" xmlns:p14="http://schemas.microsoft.com/office/powerpoint/2010/main" val="5188099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процесс 6"/>
          <p:cNvSpPr/>
          <p:nvPr/>
        </p:nvSpPr>
        <p:spPr>
          <a:xfrm>
            <a:off x="292100" y="203200"/>
            <a:ext cx="11747500" cy="1167524"/>
          </a:xfrm>
          <a:prstGeom prst="flowChartProcess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500" dirty="0" smtClean="0"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Разработка рабочей, </a:t>
            </a:r>
            <a:r>
              <a:rPr lang="ru-RU" sz="3500" dirty="0" err="1" smtClean="0"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учебно</a:t>
            </a:r>
            <a:r>
              <a:rPr lang="ru-RU" sz="3500" dirty="0" smtClean="0"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 - методической документации: </a:t>
            </a:r>
            <a:endParaRPr lang="ru-RU" sz="3500" dirty="0">
              <a:solidFill>
                <a:schemeClr val="bg1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659467"/>
            <a:ext cx="1219199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Impact" pitchFamily="34" charset="0"/>
              <a:buChar char="−"/>
            </a:pPr>
            <a:r>
              <a:rPr lang="ru-RU" sz="3600" dirty="0" smtClean="0">
                <a:solidFill>
                  <a:srgbClr val="0066CC"/>
                </a:solidFill>
                <a:latin typeface="Impact" pitchFamily="34" charset="0"/>
                <a:cs typeface="Times New Roman" pitchFamily="18" charset="0"/>
              </a:rPr>
              <a:t>разработка и согласование </a:t>
            </a:r>
            <a:r>
              <a:rPr lang="ru-RU" sz="3600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ППССЗ;</a:t>
            </a:r>
          </a:p>
          <a:p>
            <a:pPr marL="514350" indent="-514350" algn="just">
              <a:buFont typeface="Impact" pitchFamily="34" charset="0"/>
              <a:buChar char="−"/>
            </a:pPr>
            <a:r>
              <a:rPr lang="ru-RU" sz="3600" dirty="0" smtClean="0">
                <a:solidFill>
                  <a:srgbClr val="0066CC"/>
                </a:solidFill>
                <a:latin typeface="Impact" pitchFamily="34" charset="0"/>
                <a:cs typeface="Times New Roman" pitchFamily="18" charset="0"/>
              </a:rPr>
              <a:t>разработка и согласование </a:t>
            </a:r>
            <a:r>
              <a:rPr lang="ru-RU" sz="3600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рабочих программ (РП), </a:t>
            </a:r>
            <a:r>
              <a:rPr lang="ru-RU" sz="3600" dirty="0" smtClean="0">
                <a:solidFill>
                  <a:srgbClr val="0066CC"/>
                </a:solidFill>
                <a:latin typeface="Impact" pitchFamily="34" charset="0"/>
                <a:cs typeface="Times New Roman" pitchFamily="18" charset="0"/>
              </a:rPr>
              <a:t>учебных дисциплин (УД), </a:t>
            </a:r>
            <a:r>
              <a:rPr lang="ru-RU" sz="3600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профессиональных модулей (ПМ);</a:t>
            </a:r>
          </a:p>
          <a:p>
            <a:pPr marL="514350" indent="-514350" algn="just">
              <a:buFont typeface="Impact" pitchFamily="34" charset="0"/>
              <a:buChar char="−"/>
            </a:pPr>
            <a:r>
              <a:rPr lang="ru-RU" sz="3600" dirty="0" smtClean="0">
                <a:solidFill>
                  <a:srgbClr val="0066CC"/>
                </a:solidFill>
                <a:latin typeface="Impact" pitchFamily="34" charset="0"/>
                <a:cs typeface="Times New Roman" pitchFamily="18" charset="0"/>
              </a:rPr>
              <a:t>разработка </a:t>
            </a:r>
            <a:r>
              <a:rPr lang="ru-RU" sz="3600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контрольно-оценочных средств (КОС);</a:t>
            </a:r>
          </a:p>
          <a:p>
            <a:pPr marL="514350" indent="-514350" algn="just">
              <a:buFont typeface="Impact" pitchFamily="34" charset="0"/>
              <a:buChar char="−"/>
            </a:pPr>
            <a:r>
              <a:rPr lang="ru-RU" sz="3600" dirty="0" smtClean="0">
                <a:solidFill>
                  <a:srgbClr val="0066CC"/>
                </a:solidFill>
                <a:latin typeface="Impact" pitchFamily="34" charset="0"/>
                <a:cs typeface="Times New Roman" pitchFamily="18" charset="0"/>
              </a:rPr>
              <a:t>разработка элементов </a:t>
            </a:r>
            <a:r>
              <a:rPr lang="ru-RU" sz="3600" dirty="0" err="1" smtClean="0">
                <a:solidFill>
                  <a:srgbClr val="0066CC"/>
                </a:solidFill>
                <a:latin typeface="Impact" pitchFamily="34" charset="0"/>
                <a:cs typeface="Times New Roman" pitchFamily="18" charset="0"/>
              </a:rPr>
              <a:t>учебно</a:t>
            </a:r>
            <a:r>
              <a:rPr lang="ru-RU" sz="3600" dirty="0" smtClean="0">
                <a:solidFill>
                  <a:srgbClr val="0066CC"/>
                </a:solidFill>
                <a:latin typeface="Impact" pitchFamily="34" charset="0"/>
                <a:cs typeface="Times New Roman" pitchFamily="18" charset="0"/>
              </a:rPr>
              <a:t> - методических материалов (курсы лекций, практических материалов);</a:t>
            </a:r>
          </a:p>
          <a:p>
            <a:pPr marL="514350" indent="-514350" algn="just">
              <a:buFont typeface="Impact" pitchFamily="34" charset="0"/>
              <a:buChar char="−"/>
            </a:pPr>
            <a:r>
              <a:rPr lang="ru-RU" sz="3600" dirty="0" smtClean="0">
                <a:solidFill>
                  <a:srgbClr val="0066CC"/>
                </a:solidFill>
                <a:latin typeface="Impact" pitchFamily="34" charset="0"/>
                <a:cs typeface="Times New Roman" pitchFamily="18" charset="0"/>
              </a:rPr>
              <a:t>разработка и согласование календарно-учебных графиков (КУГ).</a:t>
            </a:r>
          </a:p>
        </p:txBody>
      </p:sp>
    </p:spTree>
    <p:extLst>
      <p:ext uri="{BB962C8B-B14F-4D97-AF65-F5344CB8AC3E}">
        <p14:creationId xmlns="" xmlns:p14="http://schemas.microsoft.com/office/powerpoint/2010/main" val="5188099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процесс 6"/>
          <p:cNvSpPr/>
          <p:nvPr/>
        </p:nvSpPr>
        <p:spPr>
          <a:xfrm>
            <a:off x="292100" y="203200"/>
            <a:ext cx="11747500" cy="1167524"/>
          </a:xfrm>
          <a:prstGeom prst="flowChartProcess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500" dirty="0" smtClean="0"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Реализация модели подготовки специалистов среднего звена:</a:t>
            </a:r>
            <a:endParaRPr lang="ru-RU" sz="3500" dirty="0">
              <a:solidFill>
                <a:schemeClr val="bg1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659467"/>
            <a:ext cx="121919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Impact" pitchFamily="34" charset="0"/>
              <a:buChar char="−"/>
            </a:pPr>
            <a:r>
              <a:rPr lang="ru-RU" sz="3600" dirty="0" smtClean="0">
                <a:solidFill>
                  <a:srgbClr val="0066CC"/>
                </a:solidFill>
                <a:latin typeface="Impact" pitchFamily="34" charset="0"/>
                <a:cs typeface="Times New Roman" pitchFamily="18" charset="0"/>
              </a:rPr>
              <a:t>организация обучения в соответствии с </a:t>
            </a:r>
            <a:r>
              <a:rPr lang="ru-RU" sz="3600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разработанными документами;</a:t>
            </a:r>
          </a:p>
          <a:p>
            <a:pPr marL="514350" indent="-514350" algn="just">
              <a:buFont typeface="Impact" pitchFamily="34" charset="0"/>
              <a:buChar char="−"/>
            </a:pPr>
            <a:r>
              <a:rPr lang="ru-RU" sz="3600" dirty="0" smtClean="0">
                <a:solidFill>
                  <a:srgbClr val="0066CC"/>
                </a:solidFill>
                <a:latin typeface="Impact" pitchFamily="34" charset="0"/>
                <a:cs typeface="Times New Roman" pitchFamily="18" charset="0"/>
              </a:rPr>
              <a:t>-формирование и организация работы </a:t>
            </a:r>
            <a:r>
              <a:rPr lang="ru-RU" sz="3600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ПЦК совместно с работниками предприятия-партнера </a:t>
            </a:r>
            <a:r>
              <a:rPr lang="ru-RU" sz="3600" dirty="0" smtClean="0">
                <a:solidFill>
                  <a:srgbClr val="0000FF"/>
                </a:solidFill>
                <a:latin typeface="Impact" pitchFamily="34" charset="0"/>
                <a:cs typeface="Times New Roman" pitchFamily="18" charset="0"/>
              </a:rPr>
              <a:t>(совместные заседания предметно – цикловых комиссий со специалистами работодателя).</a:t>
            </a:r>
          </a:p>
        </p:txBody>
      </p:sp>
    </p:spTree>
    <p:extLst>
      <p:ext uri="{BB962C8B-B14F-4D97-AF65-F5344CB8AC3E}">
        <p14:creationId xmlns="" xmlns:p14="http://schemas.microsoft.com/office/powerpoint/2010/main" val="5188099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3</Template>
  <TotalTime>7724</TotalTime>
  <Words>531</Words>
  <Application>Microsoft Office PowerPoint</Application>
  <PresentationFormat>Произвольный</PresentationFormat>
  <Paragraphs>74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Дуальное обучение в системе подготовки специалистов среднего звена в области культуры и искусства (на примере ГБПОУ СКИК) </vt:lpstr>
      <vt:lpstr> «Считаю необходимым подумать,  как нам возродить институт наставничества. Многие из тех, кто сегодня трудятся на производстве, уже проходил эту школу, и сегодня нам нужны современные формы передачи опыта на предприятиях»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БЛАГОДАРИМ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 Гибадуллин</dc:creator>
  <cp:lastModifiedBy>Пользователь</cp:lastModifiedBy>
  <cp:revision>497</cp:revision>
  <dcterms:created xsi:type="dcterms:W3CDTF">2013-12-03T11:01:44Z</dcterms:created>
  <dcterms:modified xsi:type="dcterms:W3CDTF">2020-12-16T18:25:01Z</dcterms:modified>
</cp:coreProperties>
</file>