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19.12--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1"/>
  </p:sldMasterIdLst>
  <p:sldIdLst>
    <p:sldId id="293" r:id="rId2"/>
    <p:sldId id="304" r:id="rId3"/>
    <p:sldId id="278" r:id="rId4"/>
    <p:sldId id="289" r:id="rId5"/>
    <p:sldId id="263" r:id="rId6"/>
    <p:sldId id="294" r:id="rId7"/>
    <p:sldId id="299" r:id="rId8"/>
    <p:sldId id="295" r:id="rId9"/>
    <p:sldId id="300" r:id="rId10"/>
    <p:sldId id="297" r:id="rId11"/>
    <p:sldId id="302" r:id="rId12"/>
    <p:sldId id="282" r:id="rId13"/>
  </p:sldIdLst>
  <p:sldSz cx="12192000" cy="6858000"/>
  <p:notesSz cx="6858000" cy="9144000"/>
  <p:custDataLst>
    <p:tags r:id="rId14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6B14C2"/>
    <a:srgbClr val="4F24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44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8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slide" Target="slides/slide9.xml" /><Relationship Id="rId11" Type="http://schemas.openxmlformats.org/officeDocument/2006/relationships/slide" Target="slides/slide10.xml" /><Relationship Id="rId12" Type="http://schemas.openxmlformats.org/officeDocument/2006/relationships/slide" Target="slides/slide11.xml" /><Relationship Id="rId13" Type="http://schemas.openxmlformats.org/officeDocument/2006/relationships/slide" Target="slides/slide12.xml" /><Relationship Id="rId14" Type="http://schemas.openxmlformats.org/officeDocument/2006/relationships/tags" Target="tags/tag1.xml" /><Relationship Id="rId15" Type="http://schemas.openxmlformats.org/officeDocument/2006/relationships/presProps" Target="presProps.xml" /><Relationship Id="rId16" Type="http://schemas.openxmlformats.org/officeDocument/2006/relationships/viewProps" Target="viewProps.xml" /><Relationship Id="rId17" Type="http://schemas.openxmlformats.org/officeDocument/2006/relationships/theme" Target="theme/theme1.xml" /><Relationship Id="rId18" Type="http://schemas.openxmlformats.org/officeDocument/2006/relationships/tableStyles" Target="tableStyles.xml" /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/Relationship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CEF00A-4343-479E-A981-08BD959B0C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D6C2BDB-170E-4D8C-BE05-4D2988FDCE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05EF5B8-B78C-42EA-A711-F0EE4B886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AC00B-DC2A-4F4C-8C6D-D6931A9FC54A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419C083-CDAD-4D6D-B93A-000407CF41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A90E5F0-CDEE-4AEB-99F8-634748CB3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5C189-BD38-4DDB-9897-8EC37A07B5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2540783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542F88-8569-4B3D-80C2-7F1AC16D31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2BECE81-4E16-417F-B2E4-D9FC2193A8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7C394D4-34AA-4BC5-9B1D-CBD03D806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AC00B-DC2A-4F4C-8C6D-D6931A9FC54A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13D700B-D63A-43A5-AE06-63779CF80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8455BF3-4BF9-422E-AD4B-B8001B252A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5C189-BD38-4DDB-9897-8EC37A07B5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4942320"/>
      </p:ext>
    </p:extLst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647546-B2C4-4667-B41D-AB77AA783E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1784DC6-3082-4083-B111-D9732648B3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C515C0C-8D6C-4534-9A06-D9D961B673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2AC00B-DC2A-4F4C-8C6D-D6931A9FC54A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7258516-F16A-4F62-8CEB-C4FD03C231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FC294AD-70C4-4F48-9783-785CF1C3B5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85C189-BD38-4DDB-9897-8EC37A07B5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6351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.jpeg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1.jpeg" /><Relationship Id="rId3" Type="http://schemas.openxmlformats.org/officeDocument/2006/relationships/image" Target="../media/image15.jpeg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5.jpeg" /><Relationship Id="rId3" Type="http://schemas.openxmlformats.org/officeDocument/2006/relationships/image" Target="../media/image1.jpeg" /><Relationship Id="rId4" Type="http://schemas.openxmlformats.org/officeDocument/2006/relationships/image" Target="../media/image16.jpeg" /></Relationships>
</file>

<file path=ppt/slides/_rels/slide1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1.jpeg" /><Relationship Id="rId3" Type="http://schemas.openxmlformats.org/officeDocument/2006/relationships/hyperlink" Target="mailto:rspc@63edu.ru" TargetMode="External" /><Relationship Id="rId4" Type="http://schemas.openxmlformats.org/officeDocument/2006/relationships/hyperlink" Target="mailto:ygrachev@yandex.ru$" TargetMode="External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.jpe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2.jpeg" /><Relationship Id="rId3" Type="http://schemas.openxmlformats.org/officeDocument/2006/relationships/image" Target="../media/image1.jpe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3.jpeg" /><Relationship Id="rId3" Type="http://schemas.openxmlformats.org/officeDocument/2006/relationships/hyperlink" Target="https://psy.edu.ru/" TargetMode="External" /><Relationship Id="rId4" Type="http://schemas.openxmlformats.org/officeDocument/2006/relationships/image" Target="../media/image1.jpe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4.jpeg" /><Relationship Id="rId3" Type="http://schemas.openxmlformats.org/officeDocument/2006/relationships/image" Target="../media/image1.jpeg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5.jpeg" /><Relationship Id="rId3" Type="http://schemas.openxmlformats.org/officeDocument/2006/relationships/image" Target="../media/image1.jpeg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5.jpeg" /><Relationship Id="rId3" Type="http://schemas.openxmlformats.org/officeDocument/2006/relationships/image" Target="../media/image1.jpeg" /><Relationship Id="rId4" Type="http://schemas.openxmlformats.org/officeDocument/2006/relationships/image" Target="../media/image6.jpeg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1.jpeg" /><Relationship Id="rId3" Type="http://schemas.openxmlformats.org/officeDocument/2006/relationships/image" Target="../media/image7.jpeg" /><Relationship Id="rId4" Type="http://schemas.openxmlformats.org/officeDocument/2006/relationships/image" Target="../media/image8.jpeg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1.jpeg" /><Relationship Id="rId3" Type="http://schemas.openxmlformats.org/officeDocument/2006/relationships/image" Target="../media/image9.jpeg" /><Relationship Id="rId4" Type="http://schemas.openxmlformats.org/officeDocument/2006/relationships/image" Target="../media/image10.jpeg" /><Relationship Id="rId5" Type="http://schemas.openxmlformats.org/officeDocument/2006/relationships/image" Target="../media/image11.jpeg" /><Relationship Id="rId6" Type="http://schemas.openxmlformats.org/officeDocument/2006/relationships/image" Target="../media/image12.jpeg" /><Relationship Id="rId7" Type="http://schemas.openxmlformats.org/officeDocument/2006/relationships/image" Target="../media/image13.jpeg" /><Relationship Id="rId8" Type="http://schemas.openxmlformats.org/officeDocument/2006/relationships/image" Target="../media/image14.jpeg" /></Relationships>
</file>

<file path=ppt/slides/slide1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0399C7-B923-425D-8CFD-70FD5C6351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6334" y="987238"/>
            <a:ext cx="10921525" cy="4484184"/>
          </a:xfrm>
        </p:spPr>
        <p:txBody>
          <a:bodyPr anchor="ctr">
            <a:normAutofit/>
          </a:bodyPr>
          <a:lstStyle/>
          <a:p>
            <a:pPr>
              <a:lnSpc>
                <a:spcPct val="150000"/>
              </a:lnSpc>
            </a:pPr>
            <a:r>
              <a:rPr lang="ru-RU" sz="36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Регистрация в ЦОС ЦП </a:t>
            </a:r>
            <a:br>
              <a:rPr lang="ru-RU" sz="36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родителей (законных представителей) и</a:t>
            </a:r>
            <a:br>
              <a:rPr lang="ru-RU" sz="36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несовершеннолетних детей</a:t>
            </a:r>
            <a:br>
              <a:rPr lang="ru-RU" sz="36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сервисе </a:t>
            </a:r>
            <a:r>
              <a:rPr lang="ru-RU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«ЦИФРОВОЙ ПСИХОЛОГ» (ЦОС ЦП)</a:t>
            </a:r>
            <a:br>
              <a:rPr lang="ru-RU" sz="36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583884FF-B24E-434D-A27B-F647E0316A1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-2" t="133" r="48214" b="85698"/>
          <a:stretch>
            <a:fillRect/>
          </a:stretch>
        </p:blipFill>
        <p:spPr>
          <a:xfrm>
            <a:off x="0" y="-8018"/>
            <a:ext cx="3574789" cy="526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8867791"/>
      </p:ext>
    </p:extLst>
  </p:cSld>
  <p:clrMapOvr>
    <a:masterClrMapping/>
  </p:clrMapOvr>
  <p:transition/>
  <p:timing/>
</p:sld>
</file>

<file path=ppt/slides/slide10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B0797BAE-632A-4A7B-AA77-F93735B9DAC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-2" t="133" r="48214" b="85698"/>
          <a:stretch>
            <a:fillRect/>
          </a:stretch>
        </p:blipFill>
        <p:spPr>
          <a:xfrm>
            <a:off x="0" y="-8018"/>
            <a:ext cx="3574789" cy="526582"/>
          </a:xfrm>
          <a:prstGeom prst="rect">
            <a:avLst/>
          </a:prstGeom>
        </p:spPr>
      </p:pic>
      <p:grpSp>
        <p:nvGrpSpPr>
          <p:cNvPr id="4" name="Группа 3">
            <a:extLst>
              <a:ext uri="{FF2B5EF4-FFF2-40B4-BE49-F238E27FC236}">
                <a16:creationId xmlns:a16="http://schemas.microsoft.com/office/drawing/2014/main" id="{2ACFE50F-557D-4FCD-89D7-BADB35531411}"/>
              </a:ext>
            </a:extLst>
          </p:cNvPr>
          <p:cNvGrpSpPr/>
          <p:nvPr/>
        </p:nvGrpSpPr>
        <p:grpSpPr>
          <a:xfrm>
            <a:off x="609600" y="518564"/>
            <a:ext cx="10972800" cy="6172200"/>
            <a:chOff x="609600" y="518564"/>
            <a:chExt cx="10972800" cy="6172200"/>
          </a:xfrm>
        </p:grpSpPr>
        <p:pic>
          <p:nvPicPr>
            <p:cNvPr id="6" name="Рисунок 5">
              <a:extLst>
                <a:ext uri="{FF2B5EF4-FFF2-40B4-BE49-F238E27FC236}">
                  <a16:creationId xmlns:a16="http://schemas.microsoft.com/office/drawing/2014/main" id="{AE53E787-1547-452F-B5DF-A100942EFFE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09600" y="518564"/>
              <a:ext cx="10972800" cy="6172200"/>
            </a:xfrm>
            <a:prstGeom prst="rect">
              <a:avLst/>
            </a:prstGeom>
          </p:spPr>
        </p:pic>
        <p:sp>
          <p:nvSpPr>
            <p:cNvPr id="2" name="Овал 1">
              <a:extLst>
                <a:ext uri="{FF2B5EF4-FFF2-40B4-BE49-F238E27FC236}">
                  <a16:creationId xmlns:a16="http://schemas.microsoft.com/office/drawing/2014/main" id="{0781CEFB-4398-4B14-935D-1305AF572295}"/>
                </a:ext>
              </a:extLst>
            </p:cNvPr>
            <p:cNvSpPr/>
            <p:nvPr/>
          </p:nvSpPr>
          <p:spPr>
            <a:xfrm>
              <a:off x="2001520" y="1910080"/>
              <a:ext cx="8371840" cy="894080"/>
            </a:xfrm>
            <a:prstGeom prst="ellipse">
              <a:avLst/>
            </a:prstGeom>
            <a:noFill/>
            <a:ln w="381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EDEBBF46-6860-4263-AC36-6EB702E302F6}"/>
              </a:ext>
            </a:extLst>
          </p:cNvPr>
          <p:cNvSpPr txBox="1"/>
          <p:nvPr/>
        </p:nvSpPr>
        <p:spPr>
          <a:xfrm>
            <a:off x="396240" y="2979465"/>
            <a:ext cx="2509520" cy="120032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/>
              <a:t>Для возврата на главную страницу сайта</a:t>
            </a:r>
          </a:p>
          <a:p>
            <a:pPr algn="ctr"/>
            <a:r>
              <a:rPr lang="ru-RU"/>
              <a:t> нажимаете на надписи цифровой психолог</a:t>
            </a:r>
          </a:p>
        </p:txBody>
      </p:sp>
      <p:cxnSp>
        <p:nvCxnSpPr>
          <p:cNvPr id="7" name="Прямая со стрелкой 6">
            <a:extLst>
              <a:ext uri="{FF2B5EF4-FFF2-40B4-BE49-F238E27FC236}">
                <a16:creationId xmlns:a16="http://schemas.microsoft.com/office/drawing/2014/main" id="{A13B103E-549F-4971-902E-8A036EC93FE7}"/>
              </a:ext>
            </a:extLst>
          </p:cNvPr>
          <p:cNvCxnSpPr>
            <a:stCxn id="3" idx="0"/>
          </p:cNvCxnSpPr>
          <p:nvPr/>
        </p:nvCxnSpPr>
        <p:spPr>
          <a:xfrm flipH="1" flipV="1">
            <a:off x="1412240" y="255273"/>
            <a:ext cx="238760" cy="2724192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2991"/>
      </p:ext>
    </p:extLst>
  </p:cSld>
  <p:clrMapOvr>
    <a:masterClrMapping/>
  </p:clrMapOvr>
  <p:transition/>
  <p:timing/>
</p:sld>
</file>

<file path=ppt/slides/slide11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29E41BE8-6461-488D-B294-8712ECDBEAC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4703" r="11116"/>
          <a:stretch>
            <a:fillRect/>
          </a:stretch>
        </p:blipFill>
        <p:spPr>
          <a:xfrm>
            <a:off x="365761" y="875989"/>
            <a:ext cx="8217446" cy="5725308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D20DB64B-ACD8-4034-939E-9BAB03B1FD1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-2" t="133" r="48214" b="85698"/>
          <a:stretch>
            <a:fillRect/>
          </a:stretch>
        </p:blipFill>
        <p:spPr>
          <a:xfrm>
            <a:off x="0" y="-8018"/>
            <a:ext cx="3574789" cy="526582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DF821EEE-C672-40DD-8598-A779EC00AAA9}"/>
              </a:ext>
            </a:extLst>
          </p:cNvPr>
          <p:cNvSpPr txBox="1"/>
          <p:nvPr/>
        </p:nvSpPr>
        <p:spPr>
          <a:xfrm>
            <a:off x="3574789" y="141598"/>
            <a:ext cx="8217445" cy="58477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ru-RU" sz="3200">
                <a:solidFill>
                  <a:srgbClr val="FF0000"/>
                </a:solidFill>
              </a:rPr>
              <a:t>Главная страница сайта «цифровой психолог» </a:t>
            </a:r>
          </a:p>
        </p:txBody>
      </p:sp>
      <p:pic>
        <p:nvPicPr>
          <p:cNvPr id="27" name="Рисунок 26">
            <a:extLst>
              <a:ext uri="{FF2B5EF4-FFF2-40B4-BE49-F238E27FC236}">
                <a16:creationId xmlns:a16="http://schemas.microsoft.com/office/drawing/2014/main" id="{654661F9-99F9-422A-AB4B-5C6AEDDFF4DC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54303"/>
          <a:stretch>
            <a:fillRect/>
          </a:stretch>
        </p:blipFill>
        <p:spPr>
          <a:xfrm>
            <a:off x="9103360" y="1028700"/>
            <a:ext cx="2154555" cy="2400300"/>
          </a:xfrm>
          <a:prstGeom prst="rect">
            <a:avLst/>
          </a:prstGeom>
          <a:ln w="19050">
            <a:solidFill>
              <a:srgbClr val="FF0000"/>
            </a:solidFill>
          </a:ln>
        </p:spPr>
      </p:pic>
      <p:cxnSp>
        <p:nvCxnSpPr>
          <p:cNvPr id="7" name="Прямая со стрелкой 6">
            <a:extLst>
              <a:ext uri="{FF2B5EF4-FFF2-40B4-BE49-F238E27FC236}">
                <a16:creationId xmlns:a16="http://schemas.microsoft.com/office/drawing/2014/main" id="{3957B13A-C77A-4B15-A43C-866757ECFB9B}"/>
              </a:ext>
            </a:extLst>
          </p:cNvPr>
          <p:cNvCxnSpPr/>
          <p:nvPr/>
        </p:nvCxnSpPr>
        <p:spPr>
          <a:xfrm flipV="1">
            <a:off x="8097520" y="2001520"/>
            <a:ext cx="1005840" cy="131558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id="{7274246D-ABCF-4DB4-A74C-25FC49C04693}"/>
              </a:ext>
            </a:extLst>
          </p:cNvPr>
          <p:cNvSpPr/>
          <p:nvPr/>
        </p:nvSpPr>
        <p:spPr>
          <a:xfrm>
            <a:off x="6471920" y="1181101"/>
            <a:ext cx="1625600" cy="2095497"/>
          </a:xfrm>
          <a:prstGeom prst="round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0000"/>
              </a:solidFill>
            </a:endParaRPr>
          </a:p>
        </p:txBody>
      </p:sp>
      <p:sp>
        <p:nvSpPr>
          <p:cNvPr id="9" name="Овал 8">
            <a:extLst>
              <a:ext uri="{FF2B5EF4-FFF2-40B4-BE49-F238E27FC236}">
                <a16:creationId xmlns:a16="http://schemas.microsoft.com/office/drawing/2014/main" id="{CB8F1D59-43A6-4081-B4C2-39026BE121CD}"/>
              </a:ext>
            </a:extLst>
          </p:cNvPr>
          <p:cNvSpPr/>
          <p:nvPr/>
        </p:nvSpPr>
        <p:spPr>
          <a:xfrm>
            <a:off x="9343740" y="1881225"/>
            <a:ext cx="1507140" cy="371101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: скругленные углы 11">
            <a:extLst>
              <a:ext uri="{FF2B5EF4-FFF2-40B4-BE49-F238E27FC236}">
                <a16:creationId xmlns:a16="http://schemas.microsoft.com/office/drawing/2014/main" id="{EB822F1C-E2C4-4E08-923D-45942E3FC296}"/>
              </a:ext>
            </a:extLst>
          </p:cNvPr>
          <p:cNvSpPr/>
          <p:nvPr/>
        </p:nvSpPr>
        <p:spPr>
          <a:xfrm>
            <a:off x="8583207" y="3902889"/>
            <a:ext cx="3131273" cy="2193111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>
                <a:solidFill>
                  <a:srgbClr val="FF0000"/>
                </a:solidFill>
              </a:rPr>
              <a:t>ВНИМАНИЕ!</a:t>
            </a:r>
          </a:p>
          <a:p>
            <a:pPr algn="ctr"/>
            <a:r>
              <a:rPr lang="ru-RU">
                <a:solidFill>
                  <a:srgbClr val="FF0000"/>
                </a:solidFill>
              </a:rPr>
              <a:t>Вся информация</a:t>
            </a:r>
          </a:p>
          <a:p>
            <a:pPr algn="ctr"/>
            <a:r>
              <a:rPr lang="ru-RU">
                <a:solidFill>
                  <a:srgbClr val="FF0000"/>
                </a:solidFill>
              </a:rPr>
              <a:t>(ваши записи</a:t>
            </a:r>
          </a:p>
          <a:p>
            <a:pPr algn="ctr"/>
            <a:r>
              <a:rPr lang="ru-RU">
                <a:solidFill>
                  <a:srgbClr val="FF0000"/>
                </a:solidFill>
              </a:rPr>
              <a:t>на консультации, сообщения от психолога) находится в «Центре уведомлений»</a:t>
            </a:r>
          </a:p>
        </p:txBody>
      </p:sp>
      <p:cxnSp>
        <p:nvCxnSpPr>
          <p:cNvPr id="14" name="Прямая со стрелкой 13">
            <a:extLst>
              <a:ext uri="{FF2B5EF4-FFF2-40B4-BE49-F238E27FC236}">
                <a16:creationId xmlns:a16="http://schemas.microsoft.com/office/drawing/2014/main" id="{4DC4554A-CADF-4727-8130-4A6B346E625F}"/>
              </a:ext>
            </a:extLst>
          </p:cNvPr>
          <p:cNvCxnSpPr/>
          <p:nvPr/>
        </p:nvCxnSpPr>
        <p:spPr>
          <a:xfrm flipH="1" flipV="1">
            <a:off x="10525760" y="2228850"/>
            <a:ext cx="198438" cy="1674039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9916415"/>
      </p:ext>
    </p:extLst>
  </p:cSld>
  <p:clrMapOvr>
    <a:masterClrMapping/>
  </p:clrMapOvr>
  <p:transition/>
  <p:timing/>
</p:sld>
</file>

<file path=ppt/slides/slide12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6C2C4D0-85F4-4914-9551-78C35FF6E23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-2" t="133" r="48214" b="85698"/>
          <a:stretch>
            <a:fillRect/>
          </a:stretch>
        </p:blipFill>
        <p:spPr>
          <a:xfrm>
            <a:off x="1" y="0"/>
            <a:ext cx="5051684" cy="744135"/>
          </a:xfrm>
          <a:prstGeom prst="rect">
            <a:avLst/>
          </a:prstGeom>
        </p:spPr>
      </p:pic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072B7B9E-7EDD-4C00-AC62-C700F22F0BFE}"/>
              </a:ext>
            </a:extLst>
          </p:cNvPr>
          <p:cNvSpPr/>
          <p:nvPr/>
        </p:nvSpPr>
        <p:spPr>
          <a:xfrm>
            <a:off x="2599542" y="1724596"/>
            <a:ext cx="7435702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ru-RU">
                <a:solidFill>
                  <a:srgbClr val="1A1A1A"/>
                </a:solidFill>
                <a:latin typeface="Arial Cyr" panose="020b0604020202020204" pitchFamily="34" charset="0"/>
                <a:cs typeface="Arial Cyr" panose="020b0604020202020204" pitchFamily="34" charset="0"/>
              </a:rPr>
              <a:t>Техническая поддержка в Самарской области</a:t>
            </a:r>
          </a:p>
          <a:p>
            <a:pPr>
              <a:spcAft>
                <a:spcPts val="600"/>
              </a:spcAft>
            </a:pPr>
            <a:endParaRPr lang="ru-RU">
              <a:solidFill>
                <a:srgbClr val="1A1A1A"/>
              </a:solidFill>
              <a:latin typeface="Arial Cyr" panose="020b0604020202020204" pitchFamily="34" charset="0"/>
              <a:cs typeface="Arial Cyr" panose="020b0604020202020204" pitchFamily="34" charset="0"/>
            </a:endParaRPr>
          </a:p>
          <a:p>
            <a:r>
              <a:rPr lang="ru-RU" b="1">
                <a:solidFill>
                  <a:srgbClr val="1A1A1A"/>
                </a:solidFill>
                <a:latin typeface="Arial Cyr" panose="020b0604020202020204" pitchFamily="34" charset="0"/>
                <a:cs typeface="Arial Cyr" panose="020b0604020202020204" pitchFamily="34" charset="0"/>
              </a:rPr>
              <a:t>Грачёв Юрий Александрович</a:t>
            </a:r>
            <a:endParaRPr lang="ru-RU">
              <a:solidFill>
                <a:srgbClr val="1A1A1A"/>
              </a:solidFill>
              <a:latin typeface="Arial Cyr" panose="020b0604020202020204" pitchFamily="34" charset="0"/>
              <a:cs typeface="Arial Cyr" panose="020b0604020202020204" pitchFamily="34" charset="0"/>
            </a:endParaRPr>
          </a:p>
          <a:p>
            <a:r>
              <a:rPr lang="ru-RU">
                <a:solidFill>
                  <a:srgbClr val="1A1A1A"/>
                </a:solidFill>
                <a:latin typeface="Arial Cyr" panose="020b0604020202020204" pitchFamily="34" charset="0"/>
                <a:cs typeface="Arial Cyr" panose="020b0604020202020204" pitchFamily="34" charset="0"/>
              </a:rPr>
              <a:t>ГБУ ДПО "Региональный социопсихологический центр" (</a:t>
            </a:r>
            <a:r>
              <a:rPr lang="ru-RU">
                <a:solidFill>
                  <a:srgbClr val="0077FF"/>
                </a:solidFill>
                <a:latin typeface="Arial Cyr" panose="020b0604020202020204" pitchFamily="34" charset="0"/>
                <a:cs typeface="Arial Cyr" panose="020b0604020202020204" pitchFamily="34" charset="0"/>
                <a:hlinkClick r:id="rId3"/>
              </a:rPr>
              <a:t>rspc@63edu.ru</a:t>
            </a:r>
            <a:r>
              <a:rPr lang="ru-RU">
                <a:solidFill>
                  <a:srgbClr val="1A1A1A"/>
                </a:solidFill>
                <a:latin typeface="Arial Cyr" panose="020b0604020202020204" pitchFamily="34" charset="0"/>
                <a:cs typeface="Arial Cyr" panose="020b0604020202020204" pitchFamily="34" charset="0"/>
              </a:rPr>
              <a:t>)</a:t>
            </a:r>
          </a:p>
          <a:p>
            <a:r>
              <a:rPr lang="ru-RU">
                <a:solidFill>
                  <a:srgbClr val="1A1A1A"/>
                </a:solidFill>
                <a:latin typeface="Arial Cyr" panose="020b0604020202020204" pitchFamily="34" charset="0"/>
                <a:cs typeface="Arial Cyr" panose="020b0604020202020204" pitchFamily="34" charset="0"/>
              </a:rPr>
              <a:t>Начальник лаборатории практической психологии,</a:t>
            </a:r>
          </a:p>
          <a:p>
            <a:r>
              <a:rPr lang="ru-RU">
                <a:solidFill>
                  <a:srgbClr val="1A1A1A"/>
                </a:solidFill>
                <a:latin typeface="Arial Cyr" panose="020b0604020202020204" pitchFamily="34" charset="0"/>
                <a:cs typeface="Arial Cyr" panose="020b0604020202020204" pitchFamily="34" charset="0"/>
              </a:rPr>
              <a:t>куратор внедрения ЦОС ЦП в Самарской области</a:t>
            </a:r>
          </a:p>
          <a:p>
            <a:r>
              <a:rPr lang="ru-RU">
                <a:solidFill>
                  <a:srgbClr val="1A1A1A"/>
                </a:solidFill>
                <a:latin typeface="Arial Cyr" panose="020b0604020202020204" pitchFamily="34" charset="0"/>
                <a:cs typeface="Arial Cyr" panose="020b0604020202020204" pitchFamily="34" charset="0"/>
              </a:rPr>
              <a:t>8(846)931 52 60; +7 927 900 29 60</a:t>
            </a:r>
          </a:p>
          <a:p>
            <a:endParaRPr lang="ru-RU">
              <a:solidFill>
                <a:srgbClr val="1A1A1A"/>
              </a:solidFill>
              <a:latin typeface="Arial Cyr" panose="020b0604020202020204" pitchFamily="34" charset="0"/>
              <a:cs typeface="Arial Cyr" panose="020b0604020202020204" pitchFamily="34" charset="0"/>
            </a:endParaRPr>
          </a:p>
          <a:p>
            <a:r>
              <a:rPr lang="ru-RU">
                <a:solidFill>
                  <a:srgbClr val="0077FF"/>
                </a:solidFill>
                <a:latin typeface="Arial Cyr" panose="020b0604020202020204" pitchFamily="34" charset="0"/>
                <a:cs typeface="Arial Cyr" panose="020b0604020202020204" pitchFamily="34" charset="0"/>
                <a:hlinkClick r:id="rId4"/>
              </a:rPr>
              <a:t>ygrachev@yandex.ru</a:t>
            </a:r>
            <a:endParaRPr lang="ru-RU" b="0" i="0">
              <a:solidFill>
                <a:srgbClr val="1A1A1A"/>
              </a:solidFill>
              <a:effectLst/>
              <a:latin typeface="Arial Cyr" panose="020b0604020202020204" pitchFamily="34" charset="0"/>
              <a:cs typeface="Arial Cyr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9202371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583884FF-B24E-434D-A27B-F647E0316A1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-2" t="133" r="48214" b="85698"/>
          <a:stretch>
            <a:fillRect/>
          </a:stretch>
        </p:blipFill>
        <p:spPr>
          <a:xfrm>
            <a:off x="0" y="-8018"/>
            <a:ext cx="3574789" cy="526582"/>
          </a:xfrm>
          <a:prstGeom prst="rect">
            <a:avLst/>
          </a:prstGeom>
        </p:spPr>
      </p:pic>
      <p:sp>
        <p:nvSpPr>
          <p:cNvPr id="6" name="Rectangle 3">
            <a:extLst>
              <a:ext uri="{FF2B5EF4-FFF2-40B4-BE49-F238E27FC236}">
                <a16:creationId xmlns:a16="http://schemas.microsoft.com/office/drawing/2014/main" id="{A96CF4EA-96A2-4DAB-967D-6F113C9115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4158" y="1647141"/>
            <a:ext cx="9804400" cy="4401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342900" lvl="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kumimoji="0" lang="ru-RU" altLang="ru-RU" sz="2400" b="0" i="0" u="none" strike="noStrike" cap="none" normalizeH="0" baseline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Обучающиеся, достигшие возраста 14 лет (посредством ЕСИА) могут само</a:t>
            </a:r>
            <a:r>
              <a:rPr lang="ru-RU" altLang="ru-RU" sz="2400">
                <a:solidFill>
                  <a:srgbClr val="0000FF"/>
                </a:solidFill>
                <a:ea typeface="Times New Roman" panose="02020603050405020304" pitchFamily="18" charset="0"/>
              </a:rPr>
              <a:t>стоятельно регистрироваться в системе</a:t>
            </a:r>
            <a:r>
              <a:rPr kumimoji="0" lang="ru-RU" altLang="ru-RU" sz="2400" b="0" i="0" u="none" strike="noStrike" cap="none" normalizeH="0" baseline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;</a:t>
            </a:r>
          </a:p>
          <a:p>
            <a:pPr lvl="0">
              <a:spcBef>
                <a:spcPts val="1800"/>
              </a:spcBef>
              <a:spcAft>
                <a:spcPct val="0"/>
              </a:spcAft>
              <a:buFontTx/>
              <a:buChar char="•"/>
            </a:pPr>
            <a:r>
              <a:rPr kumimoji="0" lang="ru-RU" altLang="ru-RU" sz="2400" b="0" i="0" u="none" strike="noStrike" cap="none" normalizeH="0" baseline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Обучающиеся, не </a:t>
            </a:r>
            <a:r>
              <a:rPr lang="ru-RU" altLang="ru-RU" sz="2400">
                <a:solidFill>
                  <a:srgbClr val="0000FF"/>
                </a:solidFill>
                <a:ea typeface="Times New Roman" panose="02020603050405020304" pitchFamily="18" charset="0"/>
              </a:rPr>
              <a:t>достигшие возраста 14 лет могут регистрироваться в системе с</a:t>
            </a:r>
            <a:r>
              <a:rPr kumimoji="0" lang="ru-RU" altLang="ru-RU" sz="2400" b="0" i="0" u="none" strike="noStrike" cap="none" normalizeH="0" baseline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амостоятельно </a:t>
            </a:r>
            <a:r>
              <a:rPr lang="ru-RU" altLang="ru-RU" sz="2400">
                <a:solidFill>
                  <a:srgbClr val="0000FF"/>
                </a:solidFill>
                <a:ea typeface="Times New Roman" panose="02020603050405020304" pitchFamily="18" charset="0"/>
              </a:rPr>
              <a:t>(посредством ЕСИА и при наличии учетной записи в госуслугах)</a:t>
            </a:r>
            <a:r>
              <a:rPr kumimoji="0" lang="ru-RU" altLang="ru-RU" sz="2400" b="0" i="0" u="none" strike="noStrike" cap="none" normalizeH="0" baseline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но без </a:t>
            </a:r>
            <a:r>
              <a:rPr lang="ru-RU" altLang="ru-RU" sz="2400">
                <a:solidFill>
                  <a:srgbClr val="0000FF"/>
                </a:solidFill>
                <a:ea typeface="Times New Roman" panose="02020603050405020304" pitchFamily="18" charset="0"/>
              </a:rPr>
              <a:t>доступа к получению психологической помощи. Этот доступ у них будет после получения разрешения родителя (законного представителя);</a:t>
            </a:r>
            <a:endParaRPr kumimoji="0" lang="ru-RU" altLang="ru-RU" sz="2400" b="0" i="0" u="none" strike="noStrike" cap="none" normalizeH="0" baseline="0">
              <a:ln>
                <a:noFill/>
              </a:ln>
              <a:solidFill>
                <a:srgbClr val="0000FF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lvl="0">
              <a:spcBef>
                <a:spcPts val="1800"/>
              </a:spcBef>
              <a:spcAft>
                <a:spcPct val="0"/>
              </a:spcAft>
              <a:buFontTx/>
              <a:buChar char="•"/>
            </a:pPr>
            <a:r>
              <a:rPr kumimoji="0" lang="ru-RU" altLang="ru-RU" sz="2400" b="0" i="0" u="none" strike="noStrike" cap="none" normalizeH="0" baseline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Обучающихся до 14 лет могут регистрировать родители </a:t>
            </a:r>
            <a:r>
              <a:rPr lang="ru-RU" altLang="ru-RU" sz="2400">
                <a:solidFill>
                  <a:srgbClr val="0000FF"/>
                </a:solidFill>
                <a:ea typeface="Times New Roman" panose="02020603050405020304" pitchFamily="18" charset="0"/>
              </a:rPr>
              <a:t>(законные представители), если они сами зарегистрированы в системе (посредством ЕСИА).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47F749C9-2627-46D9-98EC-F94CE27FCED5}"/>
              </a:ext>
            </a:extLst>
          </p:cNvPr>
          <p:cNvSpPr/>
          <p:nvPr/>
        </p:nvSpPr>
        <p:spPr>
          <a:xfrm>
            <a:off x="3213219" y="358894"/>
            <a:ext cx="6666267" cy="83099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altLang="ru-RU" sz="2400" b="1">
                <a:solidFill>
                  <a:srgbClr val="FF0000"/>
                </a:solidFill>
              </a:rPr>
              <a:t>Кто может зарегистрироваться </a:t>
            </a:r>
          </a:p>
          <a:p>
            <a:pPr algn="ctr"/>
            <a:r>
              <a:rPr lang="ru-RU" altLang="ru-RU" sz="2400" b="1">
                <a:solidFill>
                  <a:srgbClr val="FF0000"/>
                </a:solidFill>
              </a:rPr>
              <a:t>на платформе «Цифровой психолог»</a:t>
            </a:r>
            <a:endParaRPr lang="ru-RU" sz="2400" b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5750806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51FE072-5441-4D75-BA41-449F34A358B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5601" r="23458"/>
          <a:stretch>
            <a:fillRect/>
          </a:stretch>
        </p:blipFill>
        <p:spPr>
          <a:xfrm>
            <a:off x="3093200" y="866412"/>
            <a:ext cx="8255163" cy="5457820"/>
          </a:xfrm>
          <a:prstGeom prst="rect">
            <a:avLst/>
          </a:prstGeom>
        </p:spPr>
      </p:pic>
      <p:sp>
        <p:nvSpPr>
          <p:cNvPr id="5" name="Овал 4">
            <a:extLst>
              <a:ext uri="{FF2B5EF4-FFF2-40B4-BE49-F238E27FC236}">
                <a16:creationId xmlns:a16="http://schemas.microsoft.com/office/drawing/2014/main" id="{B4A94709-2F8A-4E07-81CA-6EF7E17A8014}"/>
              </a:ext>
            </a:extLst>
          </p:cNvPr>
          <p:cNvSpPr/>
          <p:nvPr/>
        </p:nvSpPr>
        <p:spPr>
          <a:xfrm>
            <a:off x="2363235" y="3611805"/>
            <a:ext cx="3111243" cy="216285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>
                <a:solidFill>
                  <a:srgbClr val="FF0000"/>
                </a:solidFill>
              </a:rPr>
              <a:t>Вход в сервис</a:t>
            </a:r>
          </a:p>
          <a:p>
            <a:pPr algn="ctr"/>
            <a:r>
              <a:rPr lang="ru-RU" sz="2000">
                <a:solidFill>
                  <a:srgbClr val="FF0000"/>
                </a:solidFill>
              </a:rPr>
              <a:t>по ссылке</a:t>
            </a:r>
          </a:p>
          <a:p>
            <a:pPr algn="ctr"/>
            <a:r>
              <a:rPr lang="en-US" sz="2000" b="1" i="1">
                <a:solidFill>
                  <a:srgbClr val="0000CC"/>
                </a:solidFill>
              </a:rPr>
              <a:t>https://psy.edu.ru </a:t>
            </a:r>
            <a:endParaRPr lang="ru-RU" sz="2000" b="1" i="1">
              <a:solidFill>
                <a:srgbClr val="0000CC"/>
              </a:solidFill>
            </a:endParaRPr>
          </a:p>
          <a:p>
            <a:pPr algn="ctr">
              <a:spcBef>
                <a:spcPts val="600"/>
              </a:spcBef>
            </a:pPr>
            <a:r>
              <a:rPr lang="ru-RU" sz="2000">
                <a:solidFill>
                  <a:srgbClr val="FF0000"/>
                </a:solidFill>
              </a:rPr>
              <a:t>Всегда через ЕСИА</a:t>
            </a:r>
          </a:p>
        </p:txBody>
      </p:sp>
      <p:cxnSp>
        <p:nvCxnSpPr>
          <p:cNvPr id="15" name="Прямая со стрелкой 14">
            <a:extLst>
              <a:ext uri="{FF2B5EF4-FFF2-40B4-BE49-F238E27FC236}">
                <a16:creationId xmlns:a16="http://schemas.microsoft.com/office/drawing/2014/main" id="{AFC73C89-CD09-707F-A351-801291C54AED}"/>
              </a:ext>
            </a:extLst>
          </p:cNvPr>
          <p:cNvCxnSpPr>
            <a:stCxn id="5" idx="6"/>
          </p:cNvCxnSpPr>
          <p:nvPr/>
        </p:nvCxnSpPr>
        <p:spPr>
          <a:xfrm flipV="1">
            <a:off x="5474478" y="3840480"/>
            <a:ext cx="3120882" cy="85275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8C5C14E2-8C30-4186-8E97-34C19B8987CE}"/>
              </a:ext>
            </a:extLst>
          </p:cNvPr>
          <p:cNvSpPr txBox="1"/>
          <p:nvPr/>
        </p:nvSpPr>
        <p:spPr>
          <a:xfrm>
            <a:off x="596177" y="6414940"/>
            <a:ext cx="96288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>
                <a:solidFill>
                  <a:srgbClr val="0000FF"/>
                </a:solidFill>
              </a:rPr>
              <a:t>P.S. </a:t>
            </a:r>
            <a:r>
              <a:rPr lang="ru-RU" i="1">
                <a:solidFill>
                  <a:srgbClr val="0000FF"/>
                </a:solidFill>
              </a:rPr>
              <a:t>Логины и пароли для входа в ЦОС ЦП не нужны, т.к. вход всегда через ЕСИА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24C7F568-C66C-4C2E-9FCD-E56B2E6168D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-2" t="133" r="48214" b="85698"/>
          <a:stretch>
            <a:fillRect/>
          </a:stretch>
        </p:blipFill>
        <p:spPr>
          <a:xfrm>
            <a:off x="0" y="-8018"/>
            <a:ext cx="3574789" cy="526582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B1394D67-5F04-47BB-AE13-14BECF542E67}"/>
              </a:ext>
            </a:extLst>
          </p:cNvPr>
          <p:cNvSpPr txBox="1"/>
          <p:nvPr/>
        </p:nvSpPr>
        <p:spPr>
          <a:xfrm>
            <a:off x="130629" y="591740"/>
            <a:ext cx="8878028" cy="46166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400" b="1">
                <a:solidFill>
                  <a:srgbClr val="FF0000"/>
                </a:solidFill>
              </a:rPr>
              <a:t>Работа сервиса проводится в Яндекс-браузере</a:t>
            </a:r>
          </a:p>
        </p:txBody>
      </p:sp>
    </p:spTree>
    <p:extLst>
      <p:ext uri="{BB962C8B-B14F-4D97-AF65-F5344CB8AC3E}">
        <p14:creationId xmlns:p14="http://schemas.microsoft.com/office/powerpoint/2010/main" val="192827749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1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5" name="Группа 24">
            <a:extLst>
              <a:ext uri="{FF2B5EF4-FFF2-40B4-BE49-F238E27FC236}">
                <a16:creationId xmlns:a16="http://schemas.microsoft.com/office/drawing/2014/main" id="{43B7DC5B-EE28-4735-91E8-61120BFBC813}"/>
              </a:ext>
            </a:extLst>
          </p:cNvPr>
          <p:cNvGrpSpPr/>
          <p:nvPr/>
        </p:nvGrpSpPr>
        <p:grpSpPr>
          <a:xfrm>
            <a:off x="643523" y="903791"/>
            <a:ext cx="10904954" cy="4610100"/>
            <a:chOff x="643523" y="948866"/>
            <a:chExt cx="10904954" cy="4610100"/>
          </a:xfrm>
        </p:grpSpPr>
        <p:pic>
          <p:nvPicPr>
            <p:cNvPr id="6" name="Рисунок 5">
              <a:extLst>
                <a:ext uri="{FF2B5EF4-FFF2-40B4-BE49-F238E27FC236}">
                  <a16:creationId xmlns:a16="http://schemas.microsoft.com/office/drawing/2014/main" id="{A364D791-5EE6-4275-B03B-5605B0FFD3C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43523" y="948866"/>
              <a:ext cx="8201025" cy="4610100"/>
            </a:xfrm>
            <a:prstGeom prst="rect">
              <a:avLst/>
            </a:prstGeom>
          </p:spPr>
        </p:pic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06F4B1E4-4E6A-40B6-B086-5CD2DC474004}"/>
                </a:ext>
              </a:extLst>
            </p:cNvPr>
            <p:cNvSpPr txBox="1"/>
            <p:nvPr/>
          </p:nvSpPr>
          <p:spPr>
            <a:xfrm>
              <a:off x="4167394" y="1059111"/>
              <a:ext cx="7381083" cy="1015663"/>
            </a:xfrm>
            <a:prstGeom prst="rect">
              <a:avLst/>
            </a:prstGeom>
            <a:solidFill>
              <a:srgbClr val="FFFF00"/>
            </a:solidFill>
          </p:spPr>
          <p:txBody>
            <a:bodyPr wrap="square" rtlCol="0">
              <a:spAutoFit/>
            </a:bodyPr>
            <a:lstStyle/>
            <a:p>
              <a:r>
                <a:rPr lang="ru-RU" sz="3600" b="1">
                  <a:solidFill>
                    <a:srgbClr val="FF0000"/>
                  </a:solidFill>
                </a:rPr>
                <a:t>Если войти по ЕСИА не получается</a:t>
              </a:r>
            </a:p>
            <a:p>
              <a:pPr algn="ctr"/>
              <a:r>
                <a:rPr lang="ru-RU" sz="2400"/>
                <a:t>(</a:t>
              </a:r>
              <a:r>
                <a:rPr lang="ru-RU" sz="2400" u="sng"/>
                <a:t>видим такую надпись</a:t>
              </a:r>
              <a:r>
                <a:rPr lang="ru-RU" sz="2400"/>
                <a:t>)</a:t>
              </a:r>
            </a:p>
          </p:txBody>
        </p:sp>
        <p:sp>
          <p:nvSpPr>
            <p:cNvPr id="13" name="Облачко с текстом: прямоугольное со скругленными углами 12">
              <a:extLst>
                <a:ext uri="{FF2B5EF4-FFF2-40B4-BE49-F238E27FC236}">
                  <a16:creationId xmlns:a16="http://schemas.microsoft.com/office/drawing/2014/main" id="{072F76DB-D1F9-4F8D-8F80-A95D6F25FFC1}"/>
                </a:ext>
              </a:extLst>
            </p:cNvPr>
            <p:cNvSpPr/>
            <p:nvPr/>
          </p:nvSpPr>
          <p:spPr>
            <a:xfrm>
              <a:off x="4422449" y="2533932"/>
              <a:ext cx="3802878" cy="658027"/>
            </a:xfrm>
            <a:prstGeom prst="wedgeRoundRectCallout">
              <a:avLst>
                <a:gd name="adj1" fmla="val 25757"/>
                <a:gd name="adj2" fmla="val -131052"/>
                <a:gd name="adj3" fmla="val 16667"/>
              </a:avLst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DDC8F6E0-D6ED-4EF8-BCB0-F76301485126}"/>
              </a:ext>
            </a:extLst>
          </p:cNvPr>
          <p:cNvSpPr txBox="1"/>
          <p:nvPr/>
        </p:nvSpPr>
        <p:spPr>
          <a:xfrm>
            <a:off x="5051683" y="3296463"/>
            <a:ext cx="6496793" cy="333937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/>
              <a:t>	</a:t>
            </a:r>
            <a:r>
              <a:rPr lang="ru-RU" sz="2400" b="1" i="1"/>
              <a:t>Ваши действия:</a:t>
            </a:r>
          </a:p>
          <a:p>
            <a:pPr marL="342900" indent="-342900">
              <a:spcAft>
                <a:spcPts val="300"/>
              </a:spcAft>
              <a:buAutoNum type="arabicPeriod"/>
            </a:pPr>
            <a:r>
              <a:rPr lang="ru-RU"/>
              <a:t>Закрыть страницу</a:t>
            </a:r>
          </a:p>
          <a:p>
            <a:pPr marL="342900" indent="-342900">
              <a:spcAft>
                <a:spcPts val="300"/>
              </a:spcAft>
              <a:buAutoNum type="arabicPeriod"/>
            </a:pPr>
            <a:r>
              <a:rPr lang="ru-RU"/>
              <a:t>В браузере очистить кэш и куки… (см. инструкцию)</a:t>
            </a:r>
          </a:p>
          <a:p>
            <a:pPr marL="342900" indent="-342900">
              <a:spcAft>
                <a:spcPts val="300"/>
              </a:spcAft>
              <a:buAutoNum type="arabicPeriod"/>
            </a:pPr>
            <a:r>
              <a:rPr lang="ru-RU"/>
              <a:t>Открыть новую страницу в режиме «инкогнито»</a:t>
            </a:r>
          </a:p>
          <a:p>
            <a:pPr marL="342900" indent="-342900">
              <a:buAutoNum type="arabicPeriod"/>
            </a:pPr>
            <a:r>
              <a:rPr lang="ru-RU"/>
              <a:t>В адресной строке набрать адрес </a:t>
            </a:r>
            <a:r>
              <a:rPr lang="en-US" b="1" i="1">
                <a:solidFill>
                  <a:srgbClr val="0000CC"/>
                </a:solidFill>
                <a:hlinkClick r:id="rId3"/>
              </a:rPr>
              <a:t>https://psy.edu.ru</a:t>
            </a:r>
            <a:endParaRPr lang="ru-RU" b="1" i="1">
              <a:solidFill>
                <a:srgbClr val="0000CC"/>
              </a:solidFill>
            </a:endParaRPr>
          </a:p>
          <a:p>
            <a:pPr>
              <a:spcAft>
                <a:spcPts val="300"/>
              </a:spcAft>
            </a:pPr>
            <a:r>
              <a:rPr lang="ru-RU" b="1" i="1">
                <a:solidFill>
                  <a:srgbClr val="0000CC"/>
                </a:solidFill>
              </a:rPr>
              <a:t>	</a:t>
            </a:r>
            <a:r>
              <a:rPr lang="ru-RU"/>
              <a:t>Вы вновь попадаете на страницу идентификации.</a:t>
            </a:r>
          </a:p>
          <a:p>
            <a:pPr marL="342900" indent="-342900">
              <a:spcAft>
                <a:spcPts val="1200"/>
              </a:spcAft>
              <a:buFont typeface="+mj-lt"/>
              <a:buAutoNum type="arabicPeriod" startAt="5"/>
            </a:pPr>
            <a:r>
              <a:rPr lang="ru-RU"/>
              <a:t>Вновь пройти регистрацию</a:t>
            </a:r>
          </a:p>
          <a:p>
            <a:pPr marL="896938"/>
            <a:r>
              <a:rPr lang="ru-RU" b="1"/>
              <a:t>	</a:t>
            </a:r>
            <a:r>
              <a:rPr lang="en-US" b="1"/>
              <a:t>P.S. </a:t>
            </a:r>
            <a:r>
              <a:rPr lang="ru-RU" i="1"/>
              <a:t>Если снова не получается пройти регистрацию, </a:t>
            </a:r>
            <a:r>
              <a:rPr lang="en-US" i="1"/>
              <a:t> </a:t>
            </a:r>
            <a:r>
              <a:rPr lang="ru-RU" i="1"/>
              <a:t>обратитесь к педагогу-психологу за технической помощью.</a:t>
            </a: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900200F6-8F81-4E0A-A259-6B7BE14B412C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-2" t="133" r="48214" b="85698"/>
          <a:stretch>
            <a:fillRect/>
          </a:stretch>
        </p:blipFill>
        <p:spPr>
          <a:xfrm>
            <a:off x="0" y="-8018"/>
            <a:ext cx="3574789" cy="526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3807597"/>
      </p:ext>
    </p:extLst>
  </p:cSld>
  <p:clrMapOvr>
    <a:masterClrMapping/>
  </p:clrMapOvr>
  <p:transition/>
  <p:timing/>
</p:sld>
</file>

<file path=ppt/slides/slide5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4" name="Объект 3">
            <a:extLst>
              <a:ext uri="{FF2B5EF4-FFF2-40B4-BE49-F238E27FC236}">
                <a16:creationId xmlns:a16="http://schemas.microsoft.com/office/drawing/2014/main" id="{982B43F1-7BB1-410F-AC82-806B9FDB354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830143" y="143853"/>
            <a:ext cx="5931850" cy="671414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C82B70E-2CAB-4094-AD3F-09B102C50827}"/>
              </a:ext>
            </a:extLst>
          </p:cNvPr>
          <p:cNvSpPr txBox="1"/>
          <p:nvPr/>
        </p:nvSpPr>
        <p:spPr>
          <a:xfrm>
            <a:off x="697393" y="1180366"/>
            <a:ext cx="425064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>
                <a:solidFill>
                  <a:srgbClr val="FF0000"/>
                </a:solidFill>
              </a:rPr>
              <a:t>После прохождения регистрации по ЕСИА, переходим на сайт «цифровой психолог»</a:t>
            </a:r>
          </a:p>
        </p:txBody>
      </p:sp>
      <p:sp>
        <p:nvSpPr>
          <p:cNvPr id="8" name="Овал 7">
            <a:extLst>
              <a:ext uri="{FF2B5EF4-FFF2-40B4-BE49-F238E27FC236}">
                <a16:creationId xmlns:a16="http://schemas.microsoft.com/office/drawing/2014/main" id="{FEE2EA4E-5B54-4A9F-88F9-0600630E54A5}"/>
              </a:ext>
            </a:extLst>
          </p:cNvPr>
          <p:cNvSpPr/>
          <p:nvPr/>
        </p:nvSpPr>
        <p:spPr>
          <a:xfrm>
            <a:off x="1327457" y="3678700"/>
            <a:ext cx="2396771" cy="1182386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>
                <a:solidFill>
                  <a:srgbClr val="FF0000"/>
                </a:solidFill>
              </a:rPr>
              <a:t>Нажать на кнопку «Пропустить»</a:t>
            </a:r>
          </a:p>
        </p:txBody>
      </p:sp>
      <p:cxnSp>
        <p:nvCxnSpPr>
          <p:cNvPr id="9" name="Прямая со стрелкой 8">
            <a:extLst>
              <a:ext uri="{FF2B5EF4-FFF2-40B4-BE49-F238E27FC236}">
                <a16:creationId xmlns:a16="http://schemas.microsoft.com/office/drawing/2014/main" id="{C1650150-AF75-479D-A284-94BA96581819}"/>
              </a:ext>
            </a:extLst>
          </p:cNvPr>
          <p:cNvCxnSpPr>
            <a:endCxn id="13" idx="2"/>
          </p:cNvCxnSpPr>
          <p:nvPr/>
        </p:nvCxnSpPr>
        <p:spPr>
          <a:xfrm>
            <a:off x="3478138" y="4631821"/>
            <a:ext cx="3127761" cy="1245122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B0797BAE-632A-4A7B-AA77-F93735B9DAC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-2" t="133" r="48214" b="85698"/>
          <a:stretch>
            <a:fillRect/>
          </a:stretch>
        </p:blipFill>
        <p:spPr>
          <a:xfrm>
            <a:off x="0" y="-8018"/>
            <a:ext cx="3574789" cy="526582"/>
          </a:xfrm>
          <a:prstGeom prst="rect">
            <a:avLst/>
          </a:prstGeom>
        </p:spPr>
      </p:pic>
      <p:sp>
        <p:nvSpPr>
          <p:cNvPr id="13" name="Овал 12">
            <a:extLst>
              <a:ext uri="{FF2B5EF4-FFF2-40B4-BE49-F238E27FC236}">
                <a16:creationId xmlns:a16="http://schemas.microsoft.com/office/drawing/2014/main" id="{38F2C12E-39C1-4D10-9162-7762D7879CAD}"/>
              </a:ext>
            </a:extLst>
          </p:cNvPr>
          <p:cNvSpPr/>
          <p:nvPr/>
        </p:nvSpPr>
        <p:spPr>
          <a:xfrm>
            <a:off x="6605899" y="5700045"/>
            <a:ext cx="1162228" cy="35379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967788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29E41BE8-6461-488D-B294-8712ECDBEA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4592" y="934183"/>
            <a:ext cx="11077487" cy="5725308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D20DB64B-ACD8-4034-939E-9BAB03B1FD1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-2" t="133" r="48214" b="85698"/>
          <a:stretch>
            <a:fillRect/>
          </a:stretch>
        </p:blipFill>
        <p:spPr>
          <a:xfrm>
            <a:off x="0" y="-8018"/>
            <a:ext cx="3574789" cy="526582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DF821EEE-C672-40DD-8598-A779EC00AAA9}"/>
              </a:ext>
            </a:extLst>
          </p:cNvPr>
          <p:cNvSpPr txBox="1"/>
          <p:nvPr/>
        </p:nvSpPr>
        <p:spPr>
          <a:xfrm>
            <a:off x="3708399" y="198509"/>
            <a:ext cx="7658646" cy="58477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ru-RU" sz="3200">
                <a:solidFill>
                  <a:srgbClr val="FF0000"/>
                </a:solidFill>
              </a:rPr>
              <a:t>Вы перешли на сайт «цифровой психолог» </a:t>
            </a:r>
          </a:p>
        </p:txBody>
      </p:sp>
    </p:spTree>
    <p:extLst>
      <p:ext uri="{BB962C8B-B14F-4D97-AF65-F5344CB8AC3E}">
        <p14:creationId xmlns:p14="http://schemas.microsoft.com/office/powerpoint/2010/main" val="1795239480"/>
      </p:ext>
    </p:extLst>
  </p:cSld>
  <p:clrMapOvr>
    <a:masterClrMapping/>
  </p:clrMapOvr>
  <p:transition/>
  <p:timing/>
</p:sld>
</file>

<file path=ppt/slides/slide7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29E41BE8-6461-488D-B294-8712ECDBEAC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4856" r="12725"/>
          <a:stretch>
            <a:fillRect/>
          </a:stretch>
        </p:blipFill>
        <p:spPr>
          <a:xfrm>
            <a:off x="574038" y="1198880"/>
            <a:ext cx="6736080" cy="5491091"/>
          </a:xfrm>
          <a:prstGeom prst="rect">
            <a:avLst/>
          </a:prstGeom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D20DB64B-ACD8-4034-939E-9BAB03B1FD1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-2" t="133" r="48214" b="85698"/>
          <a:stretch>
            <a:fillRect/>
          </a:stretch>
        </p:blipFill>
        <p:spPr>
          <a:xfrm>
            <a:off x="0" y="-8018"/>
            <a:ext cx="3574789" cy="526582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DF821EEE-C672-40DD-8598-A779EC00AAA9}"/>
              </a:ext>
            </a:extLst>
          </p:cNvPr>
          <p:cNvSpPr txBox="1"/>
          <p:nvPr/>
        </p:nvSpPr>
        <p:spPr>
          <a:xfrm>
            <a:off x="3677919" y="87470"/>
            <a:ext cx="7658646" cy="83099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400">
                <a:solidFill>
                  <a:srgbClr val="FF0000"/>
                </a:solidFill>
              </a:rPr>
              <a:t>Для получения консультаций ваш профиль ОБЯЗАТЕЛЬНО нужно привязать к СФЕРУМу</a:t>
            </a:r>
            <a:endParaRPr lang="ru-RU" sz="2400">
              <a:solidFill>
                <a:srgbClr val="FF0000"/>
              </a:solidFill>
            </a:endParaRPr>
          </a:p>
        </p:txBody>
      </p:sp>
      <p:sp>
        <p:nvSpPr>
          <p:cNvPr id="20" name="Прямоугольник: скругленные углы 19">
            <a:extLst>
              <a:ext uri="{FF2B5EF4-FFF2-40B4-BE49-F238E27FC236}">
                <a16:creationId xmlns:a16="http://schemas.microsoft.com/office/drawing/2014/main" id="{58305877-A7E1-4BAA-9AC6-726D9D395801}"/>
              </a:ext>
            </a:extLst>
          </p:cNvPr>
          <p:cNvSpPr/>
          <p:nvPr/>
        </p:nvSpPr>
        <p:spPr>
          <a:xfrm>
            <a:off x="7858760" y="1143005"/>
            <a:ext cx="3896360" cy="736596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>
                <a:solidFill>
                  <a:srgbClr val="FF0000"/>
                </a:solidFill>
              </a:rPr>
              <a:t>Ваша фамилия и</a:t>
            </a:r>
          </a:p>
          <a:p>
            <a:pPr algn="ctr"/>
            <a:r>
              <a:rPr lang="ru-RU">
                <a:solidFill>
                  <a:srgbClr val="FF0000"/>
                </a:solidFill>
              </a:rPr>
              <a:t>надпись «профиль представителя»</a:t>
            </a:r>
          </a:p>
        </p:txBody>
      </p:sp>
      <p:cxnSp>
        <p:nvCxnSpPr>
          <p:cNvPr id="21" name="Прямая со стрелкой 20">
            <a:extLst>
              <a:ext uri="{FF2B5EF4-FFF2-40B4-BE49-F238E27FC236}">
                <a16:creationId xmlns:a16="http://schemas.microsoft.com/office/drawing/2014/main" id="{881418D7-1AC3-46C4-8705-2F37FA6E44DB}"/>
              </a:ext>
            </a:extLst>
          </p:cNvPr>
          <p:cNvCxnSpPr>
            <a:stCxn id="20" idx="1"/>
          </p:cNvCxnSpPr>
          <p:nvPr/>
        </p:nvCxnSpPr>
        <p:spPr>
          <a:xfrm flipH="1">
            <a:off x="6736078" y="1511303"/>
            <a:ext cx="1122682" cy="226057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Рисунок 21">
            <a:extLst>
              <a:ext uri="{FF2B5EF4-FFF2-40B4-BE49-F238E27FC236}">
                <a16:creationId xmlns:a16="http://schemas.microsoft.com/office/drawing/2014/main" id="{7DEB3C83-5CEE-49E4-B7C7-50BD0C5A198B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40525" r="8230"/>
          <a:stretch>
            <a:fillRect/>
          </a:stretch>
        </p:blipFill>
        <p:spPr>
          <a:xfrm>
            <a:off x="8403590" y="3876100"/>
            <a:ext cx="2418080" cy="2395936"/>
          </a:xfrm>
          <a:prstGeom prst="rect">
            <a:avLst/>
          </a:prstGeom>
          <a:ln w="19050">
            <a:solidFill>
              <a:srgbClr val="0000FF"/>
            </a:solidFill>
          </a:ln>
        </p:spPr>
      </p:pic>
      <p:sp>
        <p:nvSpPr>
          <p:cNvPr id="24" name="Прямоугольник: скругленные углы 23">
            <a:extLst>
              <a:ext uri="{FF2B5EF4-FFF2-40B4-BE49-F238E27FC236}">
                <a16:creationId xmlns:a16="http://schemas.microsoft.com/office/drawing/2014/main" id="{752A90E2-1E69-4EA9-AD57-A666ABF034C0}"/>
              </a:ext>
            </a:extLst>
          </p:cNvPr>
          <p:cNvSpPr/>
          <p:nvPr/>
        </p:nvSpPr>
        <p:spPr>
          <a:xfrm>
            <a:off x="7858760" y="2043984"/>
            <a:ext cx="3896360" cy="1479653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>
                <a:solidFill>
                  <a:srgbClr val="FF0000"/>
                </a:solidFill>
              </a:rPr>
              <a:t>Для привязки профиля к СФЕРУМу нажмите на вашу фамилию и в выпадающем меню выберите «Профиль»</a:t>
            </a:r>
          </a:p>
        </p:txBody>
      </p:sp>
      <p:sp>
        <p:nvSpPr>
          <p:cNvPr id="23" name="Прямоугольник: скругленные углы 22">
            <a:extLst>
              <a:ext uri="{FF2B5EF4-FFF2-40B4-BE49-F238E27FC236}">
                <a16:creationId xmlns:a16="http://schemas.microsoft.com/office/drawing/2014/main" id="{B2460A16-D765-464F-9FCC-6E4CB6409524}"/>
              </a:ext>
            </a:extLst>
          </p:cNvPr>
          <p:cNvSpPr/>
          <p:nvPr/>
        </p:nvSpPr>
        <p:spPr>
          <a:xfrm>
            <a:off x="5140960" y="1511303"/>
            <a:ext cx="2032000" cy="2095497"/>
          </a:xfrm>
          <a:prstGeom prst="round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0000"/>
              </a:solidFill>
            </a:endParaRPr>
          </a:p>
        </p:txBody>
      </p:sp>
      <p:cxnSp>
        <p:nvCxnSpPr>
          <p:cNvPr id="28" name="Прямая со стрелкой 27">
            <a:extLst>
              <a:ext uri="{FF2B5EF4-FFF2-40B4-BE49-F238E27FC236}">
                <a16:creationId xmlns:a16="http://schemas.microsoft.com/office/drawing/2014/main" id="{861FF796-0003-44E6-A432-78E8F0B1E54F}"/>
              </a:ext>
            </a:extLst>
          </p:cNvPr>
          <p:cNvCxnSpPr/>
          <p:nvPr/>
        </p:nvCxnSpPr>
        <p:spPr>
          <a:xfrm>
            <a:off x="7172960" y="3523637"/>
            <a:ext cx="1093472" cy="511288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Овал 30">
            <a:extLst>
              <a:ext uri="{FF2B5EF4-FFF2-40B4-BE49-F238E27FC236}">
                <a16:creationId xmlns:a16="http://schemas.microsoft.com/office/drawing/2014/main" id="{74F48777-77A1-4838-A187-B26797E0D7CF}"/>
              </a:ext>
            </a:extLst>
          </p:cNvPr>
          <p:cNvSpPr/>
          <p:nvPr/>
        </p:nvSpPr>
        <p:spPr>
          <a:xfrm>
            <a:off x="9184640" y="4520975"/>
            <a:ext cx="985520" cy="223520"/>
          </a:xfrm>
          <a:prstGeom prst="ellipse">
            <a:avLst/>
          </a:prstGeom>
          <a:noFill/>
          <a:ln w="190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2" name="Прямая со стрелкой 31">
            <a:extLst>
              <a:ext uri="{FF2B5EF4-FFF2-40B4-BE49-F238E27FC236}">
                <a16:creationId xmlns:a16="http://schemas.microsoft.com/office/drawing/2014/main" id="{93CAC3DE-0D8C-415D-A026-0D0427A12075}"/>
              </a:ext>
            </a:extLst>
          </p:cNvPr>
          <p:cNvCxnSpPr>
            <a:endCxn id="31" idx="7"/>
          </p:cNvCxnSpPr>
          <p:nvPr/>
        </p:nvCxnSpPr>
        <p:spPr>
          <a:xfrm flipH="1">
            <a:off x="10025834" y="3523637"/>
            <a:ext cx="795836" cy="1030072"/>
          </a:xfrm>
          <a:prstGeom prst="straightConnector1">
            <a:avLst/>
          </a:prstGeom>
          <a:ln w="5715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6937756"/>
      </p:ext>
    </p:extLst>
  </p:cSld>
  <p:clrMapOvr>
    <a:masterClrMapping/>
  </p:clrMapOvr>
  <p:transition/>
  <p:timing/>
</p:sld>
</file>

<file path=ppt/slides/slide8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B0797BAE-632A-4A7B-AA77-F93735B9DAC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-2" t="133" r="48214" b="85698"/>
          <a:stretch>
            <a:fillRect/>
          </a:stretch>
        </p:blipFill>
        <p:spPr>
          <a:xfrm>
            <a:off x="0" y="-8018"/>
            <a:ext cx="3574789" cy="526582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45EC5AD6-D142-42FF-93D2-7BA24F4CD418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6080" y="1599811"/>
            <a:ext cx="8585200" cy="505968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35FC36AA-9A1E-4919-BC44-4B8300EA42BC}"/>
              </a:ext>
            </a:extLst>
          </p:cNvPr>
          <p:cNvSpPr txBox="1"/>
          <p:nvPr/>
        </p:nvSpPr>
        <p:spPr>
          <a:xfrm>
            <a:off x="3708399" y="198509"/>
            <a:ext cx="7658646" cy="58477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200">
                <a:solidFill>
                  <a:srgbClr val="FF0000"/>
                </a:solidFill>
              </a:rPr>
              <a:t>Подключаем СФЕРУМ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E2FBAFF-8B70-4BF7-A079-2A8DBEC26E70}"/>
              </a:ext>
            </a:extLst>
          </p:cNvPr>
          <p:cNvSpPr txBox="1"/>
          <p:nvPr/>
        </p:nvSpPr>
        <p:spPr>
          <a:xfrm>
            <a:off x="721359" y="960715"/>
            <a:ext cx="7658646" cy="4616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400">
                <a:solidFill>
                  <a:srgbClr val="FF0000"/>
                </a:solidFill>
              </a:rPr>
              <a:t>Страница вашего профиля</a:t>
            </a:r>
          </a:p>
        </p:txBody>
      </p:sp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09CDDC96-90AC-4117-9A3E-E3453600B5FA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76" r="3976"/>
          <a:stretch>
            <a:fillRect/>
          </a:stretch>
        </p:blipFill>
        <p:spPr bwMode="auto">
          <a:xfrm>
            <a:off x="7096760" y="3829557"/>
            <a:ext cx="4307840" cy="2140585"/>
          </a:xfrm>
          <a:prstGeom prst="rect">
            <a:avLst/>
          </a:prstGeom>
          <a:noFill/>
          <a:ln w="19050">
            <a:solidFill>
              <a:srgbClr val="0000FF"/>
            </a:solidFill>
          </a:ln>
        </p:spPr>
      </p:pic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id="{367F6C43-B7AD-4F05-AED1-1986EE9D6D32}"/>
              </a:ext>
            </a:extLst>
          </p:cNvPr>
          <p:cNvSpPr/>
          <p:nvPr/>
        </p:nvSpPr>
        <p:spPr>
          <a:xfrm>
            <a:off x="8828043" y="1042433"/>
            <a:ext cx="3099797" cy="1809654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>
                <a:solidFill>
                  <a:srgbClr val="FF0000"/>
                </a:solidFill>
              </a:rPr>
              <a:t>Нажимаем на кнопку «Подключить» и </a:t>
            </a:r>
          </a:p>
          <a:p>
            <a:pPr algn="ctr"/>
            <a:r>
              <a:rPr lang="ru-RU">
                <a:solidFill>
                  <a:srgbClr val="FF0000"/>
                </a:solidFill>
              </a:rPr>
              <a:t>в появившемся окне нажимаем синюю кнопку «Привязать учебный профиль </a:t>
            </a:r>
            <a:r>
              <a:rPr lang="en-US">
                <a:solidFill>
                  <a:srgbClr val="FF0000"/>
                </a:solidFill>
              </a:rPr>
              <a:t>VK ID</a:t>
            </a:r>
            <a:r>
              <a:rPr lang="ru-RU">
                <a:solidFill>
                  <a:srgbClr val="FF0000"/>
                </a:solidFill>
              </a:rPr>
              <a:t>»</a:t>
            </a:r>
          </a:p>
        </p:txBody>
      </p:sp>
      <p:cxnSp>
        <p:nvCxnSpPr>
          <p:cNvPr id="18" name="Прямая со стрелкой 17">
            <a:extLst>
              <a:ext uri="{FF2B5EF4-FFF2-40B4-BE49-F238E27FC236}">
                <a16:creationId xmlns:a16="http://schemas.microsoft.com/office/drawing/2014/main" id="{0352B8FE-086D-4E26-92AD-08911D73ADAE}"/>
              </a:ext>
            </a:extLst>
          </p:cNvPr>
          <p:cNvCxnSpPr>
            <a:stCxn id="16" idx="1"/>
            <a:endCxn id="21" idx="7"/>
          </p:cNvCxnSpPr>
          <p:nvPr/>
        </p:nvCxnSpPr>
        <p:spPr>
          <a:xfrm flipH="1">
            <a:off x="7896836" y="1947260"/>
            <a:ext cx="931207" cy="1084057"/>
          </a:xfrm>
          <a:prstGeom prst="straightConnector1">
            <a:avLst/>
          </a:prstGeom>
          <a:ln w="5715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Овал 20">
            <a:extLst>
              <a:ext uri="{FF2B5EF4-FFF2-40B4-BE49-F238E27FC236}">
                <a16:creationId xmlns:a16="http://schemas.microsoft.com/office/drawing/2014/main" id="{6C08DFFC-3FA6-461D-A0DB-A2C690731B93}"/>
              </a:ext>
            </a:extLst>
          </p:cNvPr>
          <p:cNvSpPr/>
          <p:nvPr/>
        </p:nvSpPr>
        <p:spPr>
          <a:xfrm>
            <a:off x="6904812" y="2965133"/>
            <a:ext cx="1162228" cy="451932"/>
          </a:xfrm>
          <a:prstGeom prst="ellipse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>
            <a:extLst>
              <a:ext uri="{FF2B5EF4-FFF2-40B4-BE49-F238E27FC236}">
                <a16:creationId xmlns:a16="http://schemas.microsoft.com/office/drawing/2014/main" id="{0A107B76-37D5-4BD6-A125-AC2EC70994F2}"/>
              </a:ext>
            </a:extLst>
          </p:cNvPr>
          <p:cNvSpPr/>
          <p:nvPr/>
        </p:nvSpPr>
        <p:spPr>
          <a:xfrm>
            <a:off x="8214360" y="5361185"/>
            <a:ext cx="2072640" cy="642327"/>
          </a:xfrm>
          <a:prstGeom prst="ellipse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5" name="Прямая со стрелкой 24">
            <a:extLst>
              <a:ext uri="{FF2B5EF4-FFF2-40B4-BE49-F238E27FC236}">
                <a16:creationId xmlns:a16="http://schemas.microsoft.com/office/drawing/2014/main" id="{9FC70EB9-031D-49E5-B8F9-748D4709D168}"/>
              </a:ext>
            </a:extLst>
          </p:cNvPr>
          <p:cNvCxnSpPr>
            <a:stCxn id="21" idx="4"/>
          </p:cNvCxnSpPr>
          <p:nvPr/>
        </p:nvCxnSpPr>
        <p:spPr>
          <a:xfrm>
            <a:off x="7485926" y="3417065"/>
            <a:ext cx="1132294" cy="2018408"/>
          </a:xfrm>
          <a:prstGeom prst="straightConnector1">
            <a:avLst/>
          </a:prstGeom>
          <a:ln w="5715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5038472"/>
      </p:ext>
    </p:extLst>
  </p:cSld>
  <p:clrMapOvr>
    <a:masterClrMapping/>
  </p:clrMapOvr>
  <p:transition/>
  <p:timing/>
</p:sld>
</file>

<file path=ppt/slides/slide9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B8595938-2FE3-4152-AD10-F33055874202}"/>
              </a:ext>
            </a:extLst>
          </p:cNvPr>
          <p:cNvSpPr/>
          <p:nvPr/>
        </p:nvSpPr>
        <p:spPr>
          <a:xfrm>
            <a:off x="243840" y="4160746"/>
            <a:ext cx="8666480" cy="256380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84EF39D1-87B3-4A33-AC64-83AB66D80A1B}"/>
              </a:ext>
            </a:extLst>
          </p:cNvPr>
          <p:cNvSpPr/>
          <p:nvPr/>
        </p:nvSpPr>
        <p:spPr>
          <a:xfrm>
            <a:off x="243840" y="799231"/>
            <a:ext cx="11785600" cy="3276099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B0797BAE-632A-4A7B-AA77-F93735B9DAC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-2" t="133" r="48214" b="85698"/>
          <a:stretch>
            <a:fillRect/>
          </a:stretch>
        </p:blipFill>
        <p:spPr>
          <a:xfrm>
            <a:off x="0" y="-8018"/>
            <a:ext cx="3574789" cy="526582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35FC36AA-9A1E-4919-BC44-4B8300EA42BC}"/>
              </a:ext>
            </a:extLst>
          </p:cNvPr>
          <p:cNvSpPr txBox="1"/>
          <p:nvPr/>
        </p:nvSpPr>
        <p:spPr>
          <a:xfrm>
            <a:off x="3708399" y="198509"/>
            <a:ext cx="7658646" cy="58477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200">
                <a:solidFill>
                  <a:srgbClr val="FF0000"/>
                </a:solidFill>
              </a:rPr>
              <a:t>Привязка </a:t>
            </a:r>
            <a:r>
              <a:rPr lang="en-US" sz="3200">
                <a:solidFill>
                  <a:srgbClr val="FF0000"/>
                </a:solidFill>
              </a:rPr>
              <a:t>VK ID</a:t>
            </a:r>
            <a:endParaRPr lang="ru-RU" sz="3200">
              <a:solidFill>
                <a:srgbClr val="FF0000"/>
              </a:solidFill>
            </a:endParaRPr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id="{C73A0887-7B66-454B-ACEA-1F538563D5B9}"/>
              </a:ext>
            </a:extLst>
          </p:cNvPr>
          <p:cNvSpPr/>
          <p:nvPr/>
        </p:nvSpPr>
        <p:spPr>
          <a:xfrm>
            <a:off x="380999" y="832411"/>
            <a:ext cx="3733801" cy="584774"/>
          </a:xfrm>
          <a:prstGeom prst="round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>
                <a:solidFill>
                  <a:schemeClr val="tx1"/>
                </a:solidFill>
              </a:rPr>
              <a:t>Если у вас есть аккаунт в ВК и учебный профиль</a:t>
            </a:r>
          </a:p>
        </p:txBody>
      </p:sp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id="{AFA3CF05-687E-4FE8-B792-9FEE870533C5}"/>
              </a:ext>
            </a:extLst>
          </p:cNvPr>
          <p:cNvSpPr/>
          <p:nvPr/>
        </p:nvSpPr>
        <p:spPr>
          <a:xfrm>
            <a:off x="380999" y="4203922"/>
            <a:ext cx="3041923" cy="584773"/>
          </a:xfrm>
          <a:prstGeom prst="round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>
                <a:solidFill>
                  <a:schemeClr val="tx1"/>
                </a:solidFill>
              </a:rPr>
              <a:t>Если у вас нет аккаунта в ВК и учебного профиля</a:t>
            </a: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321AEA00-B12C-4B2A-9B88-2BEB5601C134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92" t="9696" r="5931" b="30423"/>
          <a:stretch>
            <a:fillRect/>
          </a:stretch>
        </p:blipFill>
        <p:spPr bwMode="auto">
          <a:xfrm>
            <a:off x="380999" y="1505103"/>
            <a:ext cx="4206240" cy="1667136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EACDB38F-6F51-453F-B5D5-77AB105E7B9C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310" t="10397" r="5277" b="57245"/>
          <a:stretch>
            <a:fillRect/>
          </a:stretch>
        </p:blipFill>
        <p:spPr bwMode="auto">
          <a:xfrm>
            <a:off x="4851400" y="855592"/>
            <a:ext cx="2103120" cy="1043302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</p:pic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1E2B2E0F-4BA4-4FB2-AC77-E0E33E35691D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060" t="11644" r="3480" b="62709"/>
          <a:stretch>
            <a:fillRect/>
          </a:stretch>
        </p:blipFill>
        <p:spPr bwMode="auto">
          <a:xfrm>
            <a:off x="4852174" y="2261308"/>
            <a:ext cx="2103120" cy="897827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</p:pic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2419426D-A079-4E66-B907-16FCF8BE92E5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66" t="10232" r="5712" b="8911"/>
          <a:stretch>
            <a:fillRect/>
          </a:stretch>
        </p:blipFill>
        <p:spPr bwMode="auto">
          <a:xfrm>
            <a:off x="8457203" y="1325769"/>
            <a:ext cx="3251200" cy="1755055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226DAA1-C556-496B-8352-FED398F95668}"/>
              </a:ext>
            </a:extLst>
          </p:cNvPr>
          <p:cNvSpPr txBox="1"/>
          <p:nvPr/>
        </p:nvSpPr>
        <p:spPr>
          <a:xfrm>
            <a:off x="243840" y="3429000"/>
            <a:ext cx="116941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>
                <a:solidFill>
                  <a:srgbClr val="FF0000"/>
                </a:solidFill>
              </a:rPr>
              <a:t>Вводите номер телефона, затем пароль (если забыли пароль, получаете подтверждение в </a:t>
            </a:r>
            <a:r>
              <a:rPr lang="en-US">
                <a:solidFill>
                  <a:srgbClr val="FF0000"/>
                </a:solidFill>
              </a:rPr>
              <a:t>SMS </a:t>
            </a:r>
            <a:r>
              <a:rPr lang="ru-RU">
                <a:solidFill>
                  <a:srgbClr val="FF0000"/>
                </a:solidFill>
              </a:rPr>
              <a:t>или в МАКСе) и входите в </a:t>
            </a:r>
            <a:r>
              <a:rPr lang="en-US">
                <a:solidFill>
                  <a:srgbClr val="FF0000"/>
                </a:solidFill>
              </a:rPr>
              <a:t>VK ID</a:t>
            </a:r>
            <a:r>
              <a:rPr lang="ru-RU">
                <a:solidFill>
                  <a:srgbClr val="FF0000"/>
                </a:solidFill>
              </a:rPr>
              <a:t>. Нажимаете «Продолжить в учебном профиле» и подключаетесь к СФЕРУМу.</a:t>
            </a:r>
          </a:p>
        </p:txBody>
      </p:sp>
      <p:cxnSp>
        <p:nvCxnSpPr>
          <p:cNvPr id="19" name="Прямая со стрелкой 18">
            <a:extLst>
              <a:ext uri="{FF2B5EF4-FFF2-40B4-BE49-F238E27FC236}">
                <a16:creationId xmlns:a16="http://schemas.microsoft.com/office/drawing/2014/main" id="{887CBEA2-610A-4BED-9DFA-F166FA19237B}"/>
              </a:ext>
            </a:extLst>
          </p:cNvPr>
          <p:cNvCxnSpPr/>
          <p:nvPr/>
        </p:nvCxnSpPr>
        <p:spPr>
          <a:xfrm flipV="1">
            <a:off x="4114800" y="1417185"/>
            <a:ext cx="904240" cy="1021215"/>
          </a:xfrm>
          <a:prstGeom prst="straightConnector1">
            <a:avLst/>
          </a:prstGeom>
          <a:ln w="5715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>
            <a:extLst>
              <a:ext uri="{FF2B5EF4-FFF2-40B4-BE49-F238E27FC236}">
                <a16:creationId xmlns:a16="http://schemas.microsoft.com/office/drawing/2014/main" id="{C9391DE4-8147-40C3-ADAF-AD881AE3AC98}"/>
              </a:ext>
            </a:extLst>
          </p:cNvPr>
          <p:cNvCxnSpPr/>
          <p:nvPr/>
        </p:nvCxnSpPr>
        <p:spPr>
          <a:xfrm flipH="1">
            <a:off x="5394074" y="1872647"/>
            <a:ext cx="0" cy="981916"/>
          </a:xfrm>
          <a:prstGeom prst="straightConnector1">
            <a:avLst/>
          </a:prstGeom>
          <a:ln w="5715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>
            <a:extLst>
              <a:ext uri="{FF2B5EF4-FFF2-40B4-BE49-F238E27FC236}">
                <a16:creationId xmlns:a16="http://schemas.microsoft.com/office/drawing/2014/main" id="{A1D905CE-EDCE-435A-A562-F9DD066D211E}"/>
              </a:ext>
            </a:extLst>
          </p:cNvPr>
          <p:cNvCxnSpPr>
            <a:stCxn id="13" idx="3"/>
          </p:cNvCxnSpPr>
          <p:nvPr/>
        </p:nvCxnSpPr>
        <p:spPr>
          <a:xfrm>
            <a:off x="6954520" y="1377243"/>
            <a:ext cx="1366520" cy="537598"/>
          </a:xfrm>
          <a:prstGeom prst="straightConnector1">
            <a:avLst/>
          </a:prstGeom>
          <a:ln w="5715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>
            <a:extLst>
              <a:ext uri="{FF2B5EF4-FFF2-40B4-BE49-F238E27FC236}">
                <a16:creationId xmlns:a16="http://schemas.microsoft.com/office/drawing/2014/main" id="{31A4D559-0D83-4F1E-8F38-640E9617C76E}"/>
              </a:ext>
            </a:extLst>
          </p:cNvPr>
          <p:cNvCxnSpPr/>
          <p:nvPr/>
        </p:nvCxnSpPr>
        <p:spPr>
          <a:xfrm flipV="1">
            <a:off x="6954520" y="2297443"/>
            <a:ext cx="1366520" cy="412778"/>
          </a:xfrm>
          <a:prstGeom prst="straightConnector1">
            <a:avLst/>
          </a:prstGeom>
          <a:ln w="5715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C561CDE8-5BA1-446D-B9C2-1A37E23502DB}"/>
              </a:ext>
            </a:extLst>
          </p:cNvPr>
          <p:cNvSpPr txBox="1"/>
          <p:nvPr/>
        </p:nvSpPr>
        <p:spPr>
          <a:xfrm>
            <a:off x="380999" y="4874245"/>
            <a:ext cx="304192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>
                <a:solidFill>
                  <a:srgbClr val="FF0000"/>
                </a:solidFill>
              </a:rPr>
              <a:t>Вводите номер получаете подтверждение в </a:t>
            </a:r>
            <a:r>
              <a:rPr lang="en-US">
                <a:solidFill>
                  <a:srgbClr val="FF0000"/>
                </a:solidFill>
              </a:rPr>
              <a:t>SMS </a:t>
            </a:r>
            <a:r>
              <a:rPr lang="ru-RU">
                <a:solidFill>
                  <a:srgbClr val="FF0000"/>
                </a:solidFill>
              </a:rPr>
              <a:t>или в МАКСе, входите в </a:t>
            </a:r>
            <a:r>
              <a:rPr lang="en-US">
                <a:solidFill>
                  <a:srgbClr val="FF0000"/>
                </a:solidFill>
              </a:rPr>
              <a:t>VK ID</a:t>
            </a:r>
            <a:r>
              <a:rPr lang="ru-RU">
                <a:solidFill>
                  <a:srgbClr val="FF0000"/>
                </a:solidFill>
              </a:rPr>
              <a:t>. Заполняете личную информацию.</a:t>
            </a:r>
          </a:p>
        </p:txBody>
      </p:sp>
      <p:pic>
        <p:nvPicPr>
          <p:cNvPr id="31" name="Рисунок 30">
            <a:extLst>
              <a:ext uri="{FF2B5EF4-FFF2-40B4-BE49-F238E27FC236}">
                <a16:creationId xmlns:a16="http://schemas.microsoft.com/office/drawing/2014/main" id="{359E29B0-06C3-4A52-8917-0880D69AFEFE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190" t="10266" r="6405" b="8426"/>
          <a:stretch>
            <a:fillRect/>
          </a:stretch>
        </p:blipFill>
        <p:spPr bwMode="auto">
          <a:xfrm>
            <a:off x="3543752" y="4293676"/>
            <a:ext cx="2592888" cy="2255885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</p:pic>
      <p:pic>
        <p:nvPicPr>
          <p:cNvPr id="32" name="Рисунок 31">
            <a:extLst>
              <a:ext uri="{FF2B5EF4-FFF2-40B4-BE49-F238E27FC236}">
                <a16:creationId xmlns:a16="http://schemas.microsoft.com/office/drawing/2014/main" id="{0D628623-85F8-4AD8-A6D2-FAD9DB3977D5}"/>
              </a:ext>
            </a:extLst>
          </p:cNvPr>
          <p:cNvPicPr/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340" t="13118" r="6972" b="13314"/>
          <a:stretch>
            <a:fillRect/>
          </a:stretch>
        </p:blipFill>
        <p:spPr bwMode="auto">
          <a:xfrm>
            <a:off x="6328183" y="4293675"/>
            <a:ext cx="2419078" cy="2255885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</p:pic>
      <p:cxnSp>
        <p:nvCxnSpPr>
          <p:cNvPr id="33" name="Прямая со стрелкой 32">
            <a:extLst>
              <a:ext uri="{FF2B5EF4-FFF2-40B4-BE49-F238E27FC236}">
                <a16:creationId xmlns:a16="http://schemas.microsoft.com/office/drawing/2014/main" id="{09B2EB58-36F8-4F82-8BF7-2EC0638297ED}"/>
              </a:ext>
            </a:extLst>
          </p:cNvPr>
          <p:cNvCxnSpPr/>
          <p:nvPr/>
        </p:nvCxnSpPr>
        <p:spPr>
          <a:xfrm flipV="1">
            <a:off x="2484119" y="5352897"/>
            <a:ext cx="1896632" cy="655500"/>
          </a:xfrm>
          <a:prstGeom prst="straightConnector1">
            <a:avLst/>
          </a:prstGeom>
          <a:ln w="5715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>
            <a:extLst>
              <a:ext uri="{FF2B5EF4-FFF2-40B4-BE49-F238E27FC236}">
                <a16:creationId xmlns:a16="http://schemas.microsoft.com/office/drawing/2014/main" id="{221A29D4-8997-4697-A10C-8856B48A5105}"/>
              </a:ext>
            </a:extLst>
          </p:cNvPr>
          <p:cNvCxnSpPr/>
          <p:nvPr/>
        </p:nvCxnSpPr>
        <p:spPr>
          <a:xfrm>
            <a:off x="5171440" y="5680647"/>
            <a:ext cx="91440" cy="634629"/>
          </a:xfrm>
          <a:prstGeom prst="straightConnector1">
            <a:avLst/>
          </a:prstGeom>
          <a:ln w="5715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>
            <a:extLst>
              <a:ext uri="{FF2B5EF4-FFF2-40B4-BE49-F238E27FC236}">
                <a16:creationId xmlns:a16="http://schemas.microsoft.com/office/drawing/2014/main" id="{A6110C37-D9FC-4246-9807-A9AF1B287C3E}"/>
              </a:ext>
            </a:extLst>
          </p:cNvPr>
          <p:cNvCxnSpPr/>
          <p:nvPr/>
        </p:nvCxnSpPr>
        <p:spPr>
          <a:xfrm flipV="1">
            <a:off x="5863818" y="6217920"/>
            <a:ext cx="1166902" cy="97356"/>
          </a:xfrm>
          <a:prstGeom prst="straightConnector1">
            <a:avLst/>
          </a:prstGeom>
          <a:ln w="5715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Прямоугольник: скругленные углы 43">
            <a:extLst>
              <a:ext uri="{FF2B5EF4-FFF2-40B4-BE49-F238E27FC236}">
                <a16:creationId xmlns:a16="http://schemas.microsoft.com/office/drawing/2014/main" id="{E3DEF53E-457B-4744-A36B-DC7EA2BDEC15}"/>
              </a:ext>
            </a:extLst>
          </p:cNvPr>
          <p:cNvSpPr/>
          <p:nvPr/>
        </p:nvSpPr>
        <p:spPr>
          <a:xfrm>
            <a:off x="9306560" y="4367364"/>
            <a:ext cx="2482172" cy="2177201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>
                <a:solidFill>
                  <a:srgbClr val="FF0000"/>
                </a:solidFill>
              </a:rPr>
              <a:t>Ваш аккаунт привязывается </a:t>
            </a:r>
          </a:p>
          <a:p>
            <a:pPr algn="ctr"/>
            <a:r>
              <a:rPr lang="ru-RU">
                <a:solidFill>
                  <a:srgbClr val="FF0000"/>
                </a:solidFill>
              </a:rPr>
              <a:t>к СФЕРУМу</a:t>
            </a:r>
            <a:endParaRPr lang="ru-RU">
              <a:solidFill>
                <a:srgbClr val="FF0000"/>
              </a:solidFill>
            </a:endParaRPr>
          </a:p>
        </p:txBody>
      </p:sp>
      <p:cxnSp>
        <p:nvCxnSpPr>
          <p:cNvPr id="45" name="Прямая со стрелкой 44">
            <a:extLst>
              <a:ext uri="{FF2B5EF4-FFF2-40B4-BE49-F238E27FC236}">
                <a16:creationId xmlns:a16="http://schemas.microsoft.com/office/drawing/2014/main" id="{4C3735A5-E565-4F03-9453-416C05862115}"/>
              </a:ext>
            </a:extLst>
          </p:cNvPr>
          <p:cNvCxnSpPr/>
          <p:nvPr/>
        </p:nvCxnSpPr>
        <p:spPr>
          <a:xfrm flipH="1">
            <a:off x="10576560" y="2984923"/>
            <a:ext cx="436880" cy="1755055"/>
          </a:xfrm>
          <a:prstGeom prst="straightConnector1">
            <a:avLst/>
          </a:prstGeom>
          <a:ln w="5715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 стрелкой 49">
            <a:extLst>
              <a:ext uri="{FF2B5EF4-FFF2-40B4-BE49-F238E27FC236}">
                <a16:creationId xmlns:a16="http://schemas.microsoft.com/office/drawing/2014/main" id="{BB5CB1B9-26B2-412F-B63A-57D7C0F6754C}"/>
              </a:ext>
            </a:extLst>
          </p:cNvPr>
          <p:cNvCxnSpPr/>
          <p:nvPr/>
        </p:nvCxnSpPr>
        <p:spPr>
          <a:xfrm flipV="1">
            <a:off x="8457203" y="5589489"/>
            <a:ext cx="1242808" cy="628431"/>
          </a:xfrm>
          <a:prstGeom prst="straightConnector1">
            <a:avLst/>
          </a:prstGeom>
          <a:ln w="5715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7214228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10.0.14393.0"/>
  <p:tag name="AS_RELEASE_DATE" val="2019.12.14"/>
  <p:tag name="AS_TITLE" val="Aspose.Slides for .NET 4.0 Client Profile"/>
  <p:tag name="AS_VERSION" val="19.12"/>
</p:tagLst>
</file>

<file path=ppt/theme/theme1.xml><?xml version="1.0" encoding="utf-8"?>
<a:theme xmlns:r="http://schemas.openxmlformats.org/officeDocument/2006/relationships"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resentationFormat>Широкоэкранный</PresentationFormat>
  <Paragraphs>54</Paragraphs>
  <Slides>12</Slides>
  <Notes>0</Notes>
  <TotalTime>2669</TotalTime>
  <HiddenSlides>0</HiddenSlides>
  <MMClips>0</MMClips>
  <ScaleCrop>0</ScaleCrop>
  <HeadingPairs>
    <vt:vector baseType="variant" size="6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baseType="lpstr" size="18">
      <vt:lpstr>Arial</vt:lpstr>
      <vt:lpstr>Calibri Light</vt:lpstr>
      <vt:lpstr>Calibri</vt:lpstr>
      <vt:lpstr>Times New Roman</vt:lpstr>
      <vt:lpstr>Arial Cyr</vt:lpstr>
      <vt:lpstr>Тема Office</vt:lpstr>
      <vt:lpstr>Регистрация в ЦОС ЦП родителей (законных представителей) инесовершеннолетних детейв сервисе «ЦИФРОВОЙ ПСИХОЛОГ» (ЦОС ЦП)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19.1200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Внедрение системы ЦИФРОВОЙ ПСИХОЛОГ</dc:title>
  <dc:creator>Юрий Грачёв</dc:creator>
  <cp:lastModifiedBy>Грачёв Юрий</cp:lastModifiedBy>
  <cp:revision>120</cp:revision>
  <cp:lastPrinted>2026-03-05T12:13:59.000</cp:lastPrinted>
  <dcterms:created xsi:type="dcterms:W3CDTF">2025-09-04T09:26:38Z</dcterms:created>
  <dcterms:modified xsi:type="dcterms:W3CDTF">2026-03-25T05:37:55Z</dcterms:modified>
</cp:coreProperties>
</file>